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  <p:sldMasterId id="2147484198" r:id="rId4"/>
    <p:sldMasterId id="2147484217" r:id="rId5"/>
  </p:sldMasterIdLst>
  <p:notesMasterIdLst>
    <p:notesMasterId r:id="rId17"/>
  </p:notesMasterIdLst>
  <p:handoutMasterIdLst>
    <p:handoutMasterId r:id="rId18"/>
  </p:handoutMasterIdLst>
  <p:sldIdLst>
    <p:sldId id="361" r:id="rId6"/>
    <p:sldId id="726" r:id="rId7"/>
    <p:sldId id="731" r:id="rId8"/>
    <p:sldId id="380" r:id="rId9"/>
    <p:sldId id="381" r:id="rId10"/>
    <p:sldId id="721" r:id="rId11"/>
    <p:sldId id="722" r:id="rId12"/>
    <p:sldId id="382" r:id="rId13"/>
    <p:sldId id="732" r:id="rId14"/>
    <p:sldId id="383" r:id="rId15"/>
    <p:sldId id="399" r:id="rId16"/>
  </p:sldIdLst>
  <p:sldSz cx="9144000" cy="6858000" type="screen4x3"/>
  <p:notesSz cx="6889750" cy="9671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tne Ulf Anders" initials="VUA" lastIdx="1" clrIdx="0">
    <p:extLst>
      <p:ext uri="{19B8F6BF-5375-455C-9EA6-DF929625EA0E}">
        <p15:presenceInfo xmlns:p15="http://schemas.microsoft.com/office/powerpoint/2012/main" userId="S::Ulf.Anders.Vatne@bilia.no::4ccddce7-c6dc-4563-b2fe-c3b017e660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58585A"/>
    <a:srgbClr val="005DAA"/>
    <a:srgbClr val="FF7600"/>
    <a:srgbClr val="D91B5C"/>
    <a:srgbClr val="872175"/>
    <a:srgbClr val="009999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 autoAdjust="0"/>
    <p:restoredTop sz="94672"/>
  </p:normalViewPr>
  <p:slideViewPr>
    <p:cSldViewPr>
      <p:cViewPr varScale="1">
        <p:scale>
          <a:sx n="108" d="100"/>
          <a:sy n="108" d="100"/>
        </p:scale>
        <p:origin x="1482" y="10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304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AD92046-4285-49E4-BDE3-53D8E9238B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t" anchorCtr="0" compatLnSpc="1">
            <a:prstTxWarp prst="textNoShape">
              <a:avLst/>
            </a:prstTxWarp>
          </a:bodyPr>
          <a:lstStyle>
            <a:lvl1pPr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6C2E37-AE8C-458A-A8B1-6ABE37D643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6087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t" anchorCtr="0" compatLnSpc="1">
            <a:prstTxWarp prst="textNoShape">
              <a:avLst/>
            </a:prstTxWarp>
          </a:bodyPr>
          <a:lstStyle>
            <a:lvl1pPr algn="r"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B7BF0AB-B332-4D7C-B5DF-991314A883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6962"/>
            <a:ext cx="2986088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b" anchorCtr="0" compatLnSpc="1">
            <a:prstTxWarp prst="textNoShape">
              <a:avLst/>
            </a:prstTxWarp>
          </a:bodyPr>
          <a:lstStyle>
            <a:lvl1pPr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B86FF24-E08B-4D00-A539-F6FB7540DF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86962"/>
            <a:ext cx="2986087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b" anchorCtr="0" compatLnSpc="1">
            <a:prstTxWarp prst="textNoShape">
              <a:avLst/>
            </a:prstTxWarp>
          </a:bodyPr>
          <a:lstStyle>
            <a:lvl1pPr algn="r" defTabSz="921448">
              <a:defRPr sz="1200"/>
            </a:lvl1pPr>
          </a:lstStyle>
          <a:p>
            <a:fld id="{2C7A9FDC-2873-4300-991A-0A1FBAFD102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2C395F-BCB1-40F7-9326-4FF19C1EDF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t" anchorCtr="0" compatLnSpc="1">
            <a:prstTxWarp prst="textNoShape">
              <a:avLst/>
            </a:prstTxWarp>
          </a:bodyPr>
          <a:lstStyle>
            <a:lvl1pPr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57847C-AB32-4175-B380-CBFAF59D49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6087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t" anchorCtr="0" compatLnSpc="1">
            <a:prstTxWarp prst="textNoShape">
              <a:avLst/>
            </a:prstTxWarp>
          </a:bodyPr>
          <a:lstStyle>
            <a:lvl1pPr algn="r"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CA9D6EE-7F37-45B1-94D6-70FE2044AE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3900"/>
            <a:ext cx="4838700" cy="3629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C3C0F01-068B-4A63-8B95-B93BA21DA8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4" y="4594248"/>
            <a:ext cx="5051426" cy="435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910FE6B-81F9-4B09-B354-A6E6FFB092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6962"/>
            <a:ext cx="2986088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b" anchorCtr="0" compatLnSpc="1">
            <a:prstTxWarp prst="textNoShape">
              <a:avLst/>
            </a:prstTxWarp>
          </a:bodyPr>
          <a:lstStyle>
            <a:lvl1pPr defTabSz="921448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51CDAE9-C8C9-4EEF-9BCA-A480406A9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86962"/>
            <a:ext cx="2986087" cy="48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6" tIns="46068" rIns="92136" bIns="46068" numCol="1" anchor="b" anchorCtr="0" compatLnSpc="1">
            <a:prstTxWarp prst="textNoShape">
              <a:avLst/>
            </a:prstTxWarp>
          </a:bodyPr>
          <a:lstStyle>
            <a:lvl1pPr algn="r" defTabSz="921448">
              <a:defRPr sz="1200"/>
            </a:lvl1pPr>
          </a:lstStyle>
          <a:p>
            <a:fld id="{8C6BABF1-FDE7-4232-A9CE-667063F58035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1B56C3C-E86C-4C63-AABA-EFCDAEFB5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37AB85FD-AF73-48E3-A1CA-DECB0CCBB3B8}" type="slidenum">
              <a:rPr lang="en-US" altLang="nb-NO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F5F1435-B167-45A0-ABC4-CB4C25EB1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4A7AB70-AB42-48BB-9F30-A69A756C2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1494E8C0-28A5-4FAC-AADD-5B9AE9A5F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3D749A56-BE27-42BB-B03F-3697E350C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E4C84405-B349-4A3A-BA8E-15188479F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7786" indent="-284127" defTabSz="926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6504" indent="-226045" defTabSz="926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91734" indent="-226045" defTabSz="926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46963" indent="-226045" defTabSz="926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99054" indent="-226045" defTabSz="926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51144" indent="-226045" defTabSz="926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03234" indent="-226045" defTabSz="926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55324" indent="-226045" defTabSz="926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F3CDAFB7-D15F-4E61-9C45-F5E065548F87}" type="slidenum">
              <a:rPr lang="en-US" altLang="nb-NO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9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4B444E19-BF5A-440B-812F-9CA097B0A4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F7FCF0A-F792-4032-9C49-DA7C29D40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66EA705D-8068-4852-A3A4-BB4BC21CF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7F6FA9A8-AA7D-437C-BAFD-9F99F8C08E0D}" type="slidenum">
              <a:rPr lang="en-US" altLang="nb-NO"/>
              <a:pPr>
                <a:spcBef>
                  <a:spcPct val="0"/>
                </a:spcBef>
              </a:pPr>
              <a:t>4</a:t>
            </a:fld>
            <a:endParaRPr lang="en-US" alt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4D67264C-983B-407B-B33F-851F5B5878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BC53108-1C24-4E31-97BA-FE307B34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5394AB19-7E5A-4805-AB5C-A75469C91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BBAF4279-D90A-4CCE-9884-68777598DFDF}" type="slidenum">
              <a:rPr lang="en-US" altLang="nb-NO"/>
              <a:pPr>
                <a:spcBef>
                  <a:spcPct val="0"/>
                </a:spcBef>
              </a:pPr>
              <a:t>5</a:t>
            </a:fld>
            <a:endParaRPr lang="en-US" alt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267F00E7-1000-4951-85A7-70ED59F51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68B76DEA-D413-4985-97BF-F1782C98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49511B4-45BA-4DCC-924B-748E168E11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68500B54-1EF8-491E-9E2A-F21BE9C4DA3C}" type="slidenum">
              <a:rPr lang="en-US" altLang="nb-NO"/>
              <a:pPr>
                <a:spcBef>
                  <a:spcPct val="0"/>
                </a:spcBef>
              </a:pPr>
              <a:t>8</a:t>
            </a:fld>
            <a:endParaRPr lang="en-US" alt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ADA603DD-1DCD-CC71-4C55-5941F05899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52398A81-0AB7-9B3F-5989-000975E6365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0E7B1B-7F5D-C598-73FD-E075766EF7B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214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9A7C7C-3AF0-448A-B912-31806C52DA65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/>
                <a:ea typeface="ヒラギノ角ゴ Pro W3" pitchFamily="32"/>
                <a:cs typeface="+mn-cs"/>
              </a:rPr>
              <a:pPr marL="0" marR="0" lvl="0" indent="0" algn="r" defTabSz="9214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/>
              <a:ea typeface="ヒラギノ角ゴ Pro W3" pitchFamily="3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0CA56935-8F8F-462F-B94F-DF996E86C9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A0969DC1-9638-4B21-8AD7-82157F24E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972BA279-561A-4379-A8AE-C59289BA0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F1CBDB7F-C9C3-445D-AEBB-A6818522E713}" type="slidenum">
              <a:rPr lang="en-US" altLang="nb-NO"/>
              <a:pPr>
                <a:spcBef>
                  <a:spcPct val="0"/>
                </a:spcBef>
              </a:pPr>
              <a:t>10</a:t>
            </a:fld>
            <a:endParaRPr lang="en-US" alt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25A08646-B044-46A4-A426-5D099584E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288C0017-D063-455F-B379-9E6730255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C4DAF4B5-84CD-4C35-BB9B-D68DDD325C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34646" indent="-282556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30226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58231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34405" indent="-226045" defTabSz="92144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48649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3858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39067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42766" indent="-226045" defTabSz="9214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E330D5C2-7D56-4368-9B19-9BF322B7D782}" type="slidenum">
              <a:rPr lang="en-US" altLang="nb-NO"/>
              <a:pPr>
                <a:spcBef>
                  <a:spcPct val="0"/>
                </a:spcBef>
              </a:pPr>
              <a:t>11</a:t>
            </a:fld>
            <a:endParaRPr lang="en-US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3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416318-DAE4-419D-8D0C-0164AD848CB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85C7FC-EE59-4455-B57E-D70EB39BA1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02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261243-925C-47A5-889D-46785079D34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7716E0-CF21-4D52-88B5-26A802D931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4095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11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0846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43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23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048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39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34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8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20235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31738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992A01D-5D36-4135-A132-C3230AF312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1B5BF5-BB12-4CA6-8ED4-B3AACDF4D1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89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0EB73D1-9F2E-4E4B-AD5C-4B34611FFD7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12725E-911C-4DC5-90E3-7E606FC0F7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26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EA04FF1-B00C-41B0-A295-9BC810AF8AF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BEEE8A-5476-4372-9198-52391E333F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2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D1CB5F9-9D85-437D-B457-C8619753D07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6AEC5-760D-4266-8713-CD74396727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85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3BC8580-D351-4D8F-8A50-F49A30914B4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AF35C-D30E-41F8-8A54-24F222CCBF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28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FDBB01D-AC90-413B-8EA3-F9B688A1C98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C9CAEB-C6FF-4CE5-BC36-E7C143DC378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646E74-1D89-4A82-A9F2-32D8E0EFD9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233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0DC4C9-6CE8-4CBC-ABF7-8D30D8743A4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D9D800-43D3-4816-9B1C-B517279F66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6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03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F18D8E-995C-4123-A98A-E49207C83B5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77B067-49C2-4E0C-B976-72B5FA96C4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829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416318-DAE4-419D-8D0C-0164AD848CB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85C7FC-EE59-4455-B57E-D70EB39BA1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848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261243-925C-47A5-889D-46785079D34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7716E0-CF21-4D52-88B5-26A802D931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5103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84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021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7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Georgia"/>
                <a:cs typeface="Georgia"/>
              </a:defRPr>
            </a:lvl1pPr>
            <a:lvl2pPr>
              <a:defRPr sz="1800">
                <a:latin typeface="Georgia"/>
                <a:cs typeface="Georgia"/>
              </a:defRPr>
            </a:lvl2pPr>
            <a:lvl3pPr>
              <a:defRPr sz="150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350">
                <a:latin typeface="Georgia"/>
                <a:cs typeface="Georgia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Georgia"/>
                <a:cs typeface="Georgia"/>
              </a:defRPr>
            </a:lvl1pPr>
            <a:lvl2pPr>
              <a:defRPr sz="1800">
                <a:latin typeface="Georgia"/>
                <a:cs typeface="Georgia"/>
              </a:defRPr>
            </a:lvl2pPr>
            <a:lvl3pPr>
              <a:defRPr sz="150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350">
                <a:latin typeface="Georgia"/>
                <a:cs typeface="Georgia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6146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7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/>
                <a:cs typeface="Arial Narrow"/>
              </a:defRPr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eorgia"/>
                <a:cs typeface="Georgia"/>
              </a:defRPr>
            </a:lvl1pPr>
            <a:lvl2pPr>
              <a:defRPr sz="1500">
                <a:latin typeface="Georgia"/>
                <a:cs typeface="Georgia"/>
              </a:defRPr>
            </a:lvl2pPr>
            <a:lvl3pPr>
              <a:defRPr sz="1350">
                <a:latin typeface="Georgia"/>
                <a:cs typeface="Georgia"/>
              </a:defRPr>
            </a:lvl3pPr>
            <a:lvl4pPr>
              <a:defRPr sz="120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/>
                <a:cs typeface="Arial Narrow"/>
              </a:defRPr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eorgia"/>
                <a:cs typeface="Georgia"/>
              </a:defRPr>
            </a:lvl1pPr>
            <a:lvl2pPr>
              <a:defRPr sz="1500">
                <a:latin typeface="Georgia"/>
                <a:cs typeface="Georgia"/>
              </a:defRPr>
            </a:lvl2pPr>
            <a:lvl3pPr>
              <a:defRPr sz="1350">
                <a:latin typeface="Georgia"/>
                <a:cs typeface="Georgia"/>
              </a:defRPr>
            </a:lvl3pPr>
            <a:lvl4pPr>
              <a:defRPr sz="120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27816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846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22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1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500">
                <a:latin typeface="Georgia"/>
                <a:cs typeface="Georgia"/>
              </a:defRPr>
            </a:lvl4pPr>
            <a:lvl5pPr>
              <a:defRPr sz="1500">
                <a:latin typeface="Georgia"/>
                <a:cs typeface="Georgi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Georgia"/>
                <a:cs typeface="Georgia"/>
              </a:defRPr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25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Georgia"/>
                <a:cs typeface="Georgia"/>
              </a:defRPr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6955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903889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00269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F65E16E-2790-EE55-BDCD-FD0B742F8EFB}"/>
              </a:ext>
            </a:extLst>
          </p:cNvPr>
          <p:cNvSpPr/>
          <p:nvPr/>
        </p:nvSpPr>
        <p:spPr>
          <a:xfrm>
            <a:off x="0" y="0"/>
            <a:ext cx="9143997" cy="6858000"/>
          </a:xfrm>
          <a:prstGeom prst="rect">
            <a:avLst/>
          </a:prstGeom>
          <a:noFill/>
          <a:ln w="1655" cap="flat">
            <a:solidFill>
              <a:srgbClr val="958D85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7D5412-BD1F-4191-DAB8-DD12000F9ED5}"/>
              </a:ext>
            </a:extLst>
          </p:cNvPr>
          <p:cNvSpPr/>
          <p:nvPr/>
        </p:nvSpPr>
        <p:spPr>
          <a:xfrm>
            <a:off x="-76199" y="457200"/>
            <a:ext cx="9296403" cy="533396"/>
          </a:xfrm>
          <a:prstGeom prst="rect">
            <a:avLst/>
          </a:prstGeom>
          <a:solidFill>
            <a:srgbClr val="01B4E7"/>
          </a:solidFill>
          <a:ln cap="flat">
            <a:noFill/>
            <a:prstDash val="solid"/>
          </a:ln>
          <a:effectLst>
            <a:outerShdw dist="61091" dir="5400000" algn="tl">
              <a:srgbClr val="808080">
                <a:alpha val="25000"/>
              </a:srgbClr>
            </a:outerShdw>
          </a:effectLst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533735-FA29-CA8B-DCA9-CC3A7BEB94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4572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0" i="0" u="none" strike="noStrike" cap="none" spc="0" baseline="0">
                <a:solidFill>
                  <a:srgbClr val="FFFFFF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CED17A-2D19-F13B-C198-29661C7E3E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2" y="1219206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2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9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16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421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81BEC7B-5819-9F68-BB16-C49C1AA26EED}"/>
              </a:ext>
            </a:extLst>
          </p:cNvPr>
          <p:cNvSpPr/>
          <p:nvPr/>
        </p:nvSpPr>
        <p:spPr>
          <a:xfrm>
            <a:off x="0" y="0"/>
            <a:ext cx="9143997" cy="6858000"/>
          </a:xfrm>
          <a:prstGeom prst="rect">
            <a:avLst/>
          </a:prstGeom>
          <a:noFill/>
          <a:ln w="1655" cap="flat">
            <a:solidFill>
              <a:srgbClr val="958D85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38AF87-F5AD-BCA4-0B56-4B6EC0DA25F5}"/>
              </a:ext>
            </a:extLst>
          </p:cNvPr>
          <p:cNvSpPr/>
          <p:nvPr/>
        </p:nvSpPr>
        <p:spPr>
          <a:xfrm>
            <a:off x="-76199" y="457200"/>
            <a:ext cx="9296403" cy="533396"/>
          </a:xfrm>
          <a:prstGeom prst="rect">
            <a:avLst/>
          </a:prstGeom>
          <a:solidFill>
            <a:srgbClr val="005DAA"/>
          </a:solidFill>
          <a:ln cap="flat">
            <a:noFill/>
            <a:prstDash val="solid"/>
          </a:ln>
          <a:effectLst>
            <a:outerShdw dist="61091" dir="5400000" algn="tl">
              <a:srgbClr val="808080">
                <a:alpha val="25000"/>
              </a:srgbClr>
            </a:outerShdw>
          </a:effectLst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8187A6-862F-82E1-691B-9400FDBEB0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4572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0" i="0" u="none" strike="noStrike" cap="none" spc="0" baseline="0">
                <a:solidFill>
                  <a:srgbClr val="FFFFFF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42404-76B8-7440-EB31-EDDE5E5B75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2" y="1219206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2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9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16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3189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BE531BD-B5A9-218F-0723-C45B9AB8384A}"/>
              </a:ext>
            </a:extLst>
          </p:cNvPr>
          <p:cNvSpPr/>
          <p:nvPr/>
        </p:nvSpPr>
        <p:spPr>
          <a:xfrm>
            <a:off x="0" y="0"/>
            <a:ext cx="9143997" cy="6858000"/>
          </a:xfrm>
          <a:prstGeom prst="rect">
            <a:avLst/>
          </a:prstGeom>
          <a:noFill/>
          <a:ln w="1655" cap="flat">
            <a:solidFill>
              <a:srgbClr val="958D85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B99032-64E7-865B-2C85-E53B5E5FCBD8}"/>
              </a:ext>
            </a:extLst>
          </p:cNvPr>
          <p:cNvSpPr/>
          <p:nvPr/>
        </p:nvSpPr>
        <p:spPr>
          <a:xfrm>
            <a:off x="-76199" y="457200"/>
            <a:ext cx="9296403" cy="533396"/>
          </a:xfrm>
          <a:prstGeom prst="rect">
            <a:avLst/>
          </a:prstGeom>
          <a:solidFill>
            <a:srgbClr val="00246C"/>
          </a:solidFill>
          <a:ln cap="flat">
            <a:noFill/>
            <a:prstDash val="solid"/>
          </a:ln>
          <a:effectLst>
            <a:outerShdw dist="61091" dir="5400000" algn="tl">
              <a:srgbClr val="808080">
                <a:alpha val="25000"/>
              </a:srgbClr>
            </a:outerShdw>
          </a:effectLst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73EE3BC-6A74-C9FD-9C7A-41902268BA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4572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0" i="0" u="none" strike="noStrike" cap="none" spc="0" baseline="0">
                <a:solidFill>
                  <a:srgbClr val="FFFFFF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A94731-286C-753D-34FD-AB7E4DD7FA0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2" y="1219206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2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9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16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25598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1EBFE01-E76E-C5BD-7C1C-FD87E341C6DC}"/>
              </a:ext>
            </a:extLst>
          </p:cNvPr>
          <p:cNvSpPr/>
          <p:nvPr/>
        </p:nvSpPr>
        <p:spPr>
          <a:xfrm>
            <a:off x="0" y="0"/>
            <a:ext cx="9143997" cy="6858000"/>
          </a:xfrm>
          <a:prstGeom prst="rect">
            <a:avLst/>
          </a:prstGeom>
          <a:noFill/>
          <a:ln w="1655" cap="flat">
            <a:solidFill>
              <a:srgbClr val="958D85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0547FD-FB2D-2B2F-0BA3-FD1B28940B96}"/>
              </a:ext>
            </a:extLst>
          </p:cNvPr>
          <p:cNvSpPr/>
          <p:nvPr/>
        </p:nvSpPr>
        <p:spPr>
          <a:xfrm>
            <a:off x="-76199" y="457200"/>
            <a:ext cx="9296403" cy="533396"/>
          </a:xfrm>
          <a:prstGeom prst="rect">
            <a:avLst/>
          </a:prstGeom>
          <a:solidFill>
            <a:srgbClr val="009999"/>
          </a:solidFill>
          <a:ln cap="flat">
            <a:noFill/>
            <a:prstDash val="solid"/>
          </a:ln>
          <a:effectLst>
            <a:outerShdw dist="61091" dir="5400000" algn="tl">
              <a:srgbClr val="808080">
                <a:alpha val="25000"/>
              </a:srgbClr>
            </a:outerShdw>
          </a:effectLst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5156C3-9692-5188-9804-33EFB2CB97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4572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0" i="0" u="none" strike="noStrike" cap="none" spc="0" baseline="0">
                <a:solidFill>
                  <a:srgbClr val="FFFFFF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438DF6-4248-FDAE-8216-2E464A3923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2" y="1219206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2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9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16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3657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E06A11F-4AB5-6EE9-29AB-948D105938B7}"/>
              </a:ext>
            </a:extLst>
          </p:cNvPr>
          <p:cNvSpPr/>
          <p:nvPr/>
        </p:nvSpPr>
        <p:spPr>
          <a:xfrm>
            <a:off x="0" y="0"/>
            <a:ext cx="9143997" cy="6858000"/>
          </a:xfrm>
          <a:prstGeom prst="rect">
            <a:avLst/>
          </a:prstGeom>
          <a:noFill/>
          <a:ln w="1655" cap="flat">
            <a:solidFill>
              <a:srgbClr val="958D85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7003FD-07EA-BFB5-D9B3-CE11E7FF880B}"/>
              </a:ext>
            </a:extLst>
          </p:cNvPr>
          <p:cNvSpPr/>
          <p:nvPr/>
        </p:nvSpPr>
        <p:spPr>
          <a:xfrm>
            <a:off x="-76199" y="457200"/>
            <a:ext cx="9296403" cy="533396"/>
          </a:xfrm>
          <a:prstGeom prst="rect">
            <a:avLst/>
          </a:prstGeom>
          <a:solidFill>
            <a:srgbClr val="FF7600"/>
          </a:solidFill>
          <a:ln cap="flat">
            <a:noFill/>
            <a:prstDash val="solid"/>
          </a:ln>
          <a:effectLst>
            <a:outerShdw dist="61091" dir="5400000" algn="tl">
              <a:srgbClr val="808080">
                <a:alpha val="25000"/>
              </a:srgbClr>
            </a:outerShdw>
          </a:effectLst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C214D1-609C-A4DA-EED7-D7F467F44D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4572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0" i="0" u="none" strike="noStrike" cap="none" spc="0" baseline="0">
                <a:solidFill>
                  <a:srgbClr val="FFFFFF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D6E9C9-FB8D-5066-08B5-F581074588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2" y="1219206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2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9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165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58585A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0975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C0A2-680F-60EE-5FBD-62F039C515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228600"/>
            <a:ext cx="8763002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350" b="0" i="0" u="none" strike="noStrike" cap="none" spc="0" baseline="0">
                <a:solidFill>
                  <a:srgbClr val="D9D9D9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3827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4462-136C-C61D-E4C0-CAD8814CF8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2" y="4406906"/>
            <a:ext cx="7772397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3000" b="0" i="0" u="none" strike="noStrike" cap="all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F4AA8-5241-7D61-79DB-9EBB609205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397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None/>
              <a:tabLst/>
              <a:defRPr lang="en-US" sz="1500" b="0" i="0" u="none" strike="noStrike" cap="none" spc="0" baseline="0">
                <a:solidFill>
                  <a:srgbClr val="B7B3AE"/>
                </a:solidFill>
                <a:uFillTx/>
                <a:latin typeface="Georgia"/>
                <a:ea typeface="MS PGothic" pitchFamily="34"/>
                <a:cs typeface="Georgi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84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117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5D19-DCFE-8EF8-CA46-7EA88DF8F8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2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700" b="0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C35C2-31B0-2D71-E361-7BD4F7AC18B3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57203" y="1600201"/>
            <a:ext cx="4038601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2590C-AFF0-AEB8-33F4-30C57F5879D9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648202" y="1600201"/>
            <a:ext cx="4038601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728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6EB5-CB52-4155-D77B-9192B794E3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2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700" b="0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FD494-5746-AE1C-ED8C-2FA9AF32F2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3" y="1535114"/>
            <a:ext cx="4040185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  <a:tabLst/>
              <a:defRPr lang="en-US" sz="1800" b="1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7749D-C80C-9CE9-D40E-38CFFE4D0A5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57203" y="2174872"/>
            <a:ext cx="4040185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5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35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2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E3923-E8CA-C53F-59CB-EAFE086D52D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  <a:tabLst/>
              <a:defRPr lang="en-US" sz="1800" b="1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A6828-BC8E-40A3-E0D2-D1F2771555CE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4645026" y="2174872"/>
            <a:ext cx="4041776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5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35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2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2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4262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9E89-F021-F223-78E5-AFE8C891AF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2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700" b="0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44868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11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3496-BEA5-FD8E-722B-BC15B1E2E7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3" y="273048"/>
            <a:ext cx="3008309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1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C795-5B6D-D768-75CE-2D3936D0F7A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8" y="273048"/>
            <a:ext cx="5111754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55981" marR="0" lvl="0" indent="-255981" defTabSz="341706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  <a:lvl2pPr marL="556019" marR="0" lvl="1" indent="-213119" defTabSz="341706" fontAlgn="auto" hangingPunct="0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1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2pPr>
            <a:lvl3pPr marL="856056" marR="0" lvl="2" indent="-170256" defTabSz="341706" fontAlgn="auto" hangingPunc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3pPr>
            <a:lvl4pPr marL="1198956" marR="0" lvl="3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5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4pPr>
            <a:lvl5pPr marL="1541856" marR="0" lvl="4" indent="-170256" defTabSz="341706" fontAlgn="auto" hangingPunct="0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50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9A960-577F-EF73-57D3-C9AC19AA7905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457203" y="1435105"/>
            <a:ext cx="3008309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  <a:tabLst/>
              <a:defRPr lang="en-US" sz="105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9355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E712-F6AB-8D43-1B3C-A89F19E1F6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400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500" b="1" i="0" u="none" strike="noStrike" cap="none" spc="0" baseline="0">
                <a:solidFill>
                  <a:srgbClr val="958D85"/>
                </a:solidFill>
                <a:uFillTx/>
                <a:latin typeface="Arial Narrow"/>
                <a:ea typeface="MS PGothic" pitchFamily="34"/>
                <a:cs typeface="Arial Narrow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4612FD-DC2D-0725-3C99-DBE197579FA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90" y="61277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958D85"/>
                </a:solidFill>
                <a:uFillTx/>
                <a:latin typeface="Calibri"/>
                <a:ea typeface="MS PGothic" pitchFamily="34"/>
                <a:cs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B82DD-2028-6517-C278-C815C33E4524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1792290" y="5367335"/>
            <a:ext cx="54864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341706" fontAlgn="auto" hangingPunct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  <a:tabLst/>
              <a:defRPr lang="en-US" sz="1050" b="0" i="0" u="none" strike="noStrike" cap="none" spc="0" baseline="0">
                <a:solidFill>
                  <a:srgbClr val="958D85"/>
                </a:solidFill>
                <a:uFillTx/>
                <a:latin typeface="Georgia"/>
                <a:ea typeface="MS PGothic" pitchFamily="34"/>
                <a:cs typeface="Georgi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5542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2031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3942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B19538-CB0B-A24D-2A23-0E5EA4815A6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397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34170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nb-NO" b="0" i="0" u="none" strike="noStrike" cap="none" spc="0" baseline="0">
                <a:solidFill>
                  <a:srgbClr val="958D85"/>
                </a:solidFill>
                <a:uFillTx/>
                <a:latin typeface="Calibri"/>
                <a:ea typeface="MS PGothic" pitchFamily="34"/>
                <a:cs typeface="ＭＳ Ｐゴシック"/>
              </a:defRPr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32DE79-31E1-3D01-7119-FE064A8EADC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1"/>
            <a:ext cx="6400797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341706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nb-NO" sz="2400" b="0" i="0" u="none" strike="noStrike" cap="none" spc="0" baseline="0">
                <a:solidFill>
                  <a:srgbClr val="B7B3AE"/>
                </a:solidFill>
                <a:uFillTx/>
                <a:latin typeface="Calibri"/>
                <a:ea typeface="MS PGothic" pitchFamily="34"/>
                <a:cs typeface="ＭＳ Ｐゴシック"/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62D94F-2E55-CA8F-5416-084DE4944CFE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50" b="0" i="0" u="none" strike="noStrike" kern="1200" cap="none" spc="0" baseline="0">
                <a:solidFill>
                  <a:srgbClr val="958D85"/>
                </a:solidFill>
                <a:uFillTx/>
                <a:latin typeface="Calibri"/>
              </a:defRPr>
            </a:lvl1pPr>
          </a:lstStyle>
          <a:p>
            <a:pPr lvl="0"/>
            <a:fld id="{2E4E110D-EA20-4EAD-9F3C-658A65799EF1}" type="datetime1">
              <a:rPr lang="nb-NO"/>
              <a:pPr lvl="0"/>
              <a:t>21.06.2023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730CCE-ED43-DBA8-4461-660AC6377B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50" b="0" i="0" u="none" strike="noStrike" kern="1200" cap="none" spc="0" baseline="0">
                <a:solidFill>
                  <a:srgbClr val="958D85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79315E-FAAB-AEC1-478F-4A58AEC7AB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50" b="0" i="0" u="none" strike="noStrike" kern="1200" cap="none" spc="0" baseline="0">
                <a:solidFill>
                  <a:srgbClr val="958D85"/>
                </a:solidFill>
                <a:uFillTx/>
                <a:latin typeface="Calibri"/>
              </a:defRPr>
            </a:lvl1pPr>
          </a:lstStyle>
          <a:p>
            <a:pPr lvl="0"/>
            <a:fld id="{52AD9E9C-C7EE-4174-81CA-B91C49DC2C3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2252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2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C9CAEB-C6FF-4CE5-BC36-E7C143DC378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646E74-1D89-4A82-A9F2-32D8E0EFD9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226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0DC4C9-6CE8-4CBC-ABF7-8D30D8743A4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D9D800-43D3-4816-9B1C-B517279F66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8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F18D8E-995C-4123-A98A-E49207C83B5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77B067-49C2-4E0C-B976-72B5FA96C4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89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778FD6-3CFC-4779-BBB4-48E87A3F84C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A84E447-3A9C-4380-9685-3964D72372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61ADB54-7C59-48FF-9485-C9534748E61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DB78A-7FFE-4E97-BD73-A8C90396C530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E7F81CBD-33C8-4C0B-90CC-FAD03F39C6CA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B47D1933-4CB2-4E98-B041-B87B09413E9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  <p:sldLayoutId id="2147484184" r:id="rId13"/>
    <p:sldLayoutId id="2147484190" r:id="rId14"/>
    <p:sldLayoutId id="2147484191" r:id="rId15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72DE72-4070-4B0E-95C7-8D8FC9D7BAC6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47C57E5-FC78-42DD-99CA-3147CFCD0116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2460E97B-026F-43A0-874A-393AA973BB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DB78A-7FFE-4E97-BD73-A8C90396C530}"/>
              </a:ext>
            </a:extLst>
          </p:cNvPr>
          <p:cNvSpPr txBox="1"/>
          <p:nvPr/>
        </p:nvSpPr>
        <p:spPr>
          <a:xfrm>
            <a:off x="7086600" y="6477002"/>
            <a:ext cx="1600200" cy="1038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nb-NO" sz="675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E7F81CBD-33C8-4C0B-90CC-FAD03F39C6CA}" type="slidenum">
              <a:rPr lang="en-US" altLang="nb-NO" sz="675">
                <a:solidFill>
                  <a:srgbClr val="BCBDC0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nb-NO" sz="675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675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B47D1933-4CB2-4E98-B041-B87B09413E9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8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  <p:sldLayoutId id="2147484211" r:id="rId13"/>
    <p:sldLayoutId id="2147484212" r:id="rId14"/>
    <p:sldLayoutId id="2147484213" r:id="rId15"/>
  </p:sldLayoutIdLst>
  <p:txStyles>
    <p:titleStyle>
      <a:lvl1pPr algn="ctr" defTabSz="34171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17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17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17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17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892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784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675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566" algn="ctr" defTabSz="342892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5985" indent="-255985" algn="l" defTabSz="3417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6022" indent="-213122" algn="l" defTabSz="3417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6060" indent="-170260" algn="l" defTabSz="3417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98960" indent="-170260" algn="l" defTabSz="3417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1860" indent="-170260" algn="l" defTabSz="3417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FDA56C32-791E-3377-E5E8-5311B6E07B87}"/>
              </a:ext>
            </a:extLst>
          </p:cNvPr>
          <p:cNvSpPr txBox="1"/>
          <p:nvPr/>
        </p:nvSpPr>
        <p:spPr>
          <a:xfrm>
            <a:off x="7086597" y="6476997"/>
            <a:ext cx="1600197" cy="1038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75" b="0" i="0" u="none" strike="noStrike" kern="1200" cap="none" spc="0" baseline="0">
                <a:solidFill>
                  <a:srgbClr val="BCBDC0"/>
                </a:solidFill>
                <a:uFillTx/>
                <a:latin typeface="Arial Narrow" pitchFamily="34"/>
                <a:ea typeface="ヒラギノ角ゴ Pro W3" pitchFamily="32"/>
              </a:rPr>
              <a:t>TITLE  |  </a:t>
            </a:r>
            <a:fld id="{E3859408-ADDF-4DE8-A346-B22F35E4558C}" type="slidenum">
              <a:rPr lang="en-US" sz="675" b="0" i="0" u="none" strike="noStrike" kern="1200" cap="none" spc="0" baseline="0">
                <a:solidFill>
                  <a:srgbClr val="BCBDC0"/>
                </a:solidFill>
                <a:uFillTx/>
                <a:latin typeface="Arial Narrow" pitchFamily="34"/>
                <a:ea typeface="ヒラギノ角ゴ Pro W3" pitchFamily="32"/>
              </a:rPr>
              <a:pPr marL="0" marR="0" lvl="0" indent="0" algn="r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r>
              <a:rPr lang="en-US" sz="675" b="0" i="0" u="none" strike="noStrike" kern="1200" cap="none" spc="0" baseline="0">
                <a:solidFill>
                  <a:srgbClr val="BCBDC0"/>
                </a:solidFill>
                <a:uFillTx/>
                <a:latin typeface="Arial Narrow" pitchFamily="34"/>
                <a:ea typeface="ヒラギノ角ゴ Pro W3" pitchFamily="32"/>
              </a:rPr>
              <a:t>  </a:t>
            </a:r>
            <a:endParaRPr lang="en-US" sz="675" b="0" i="0" u="none" strike="noStrike" kern="1200" cap="none" spc="0" baseline="0">
              <a:solidFill>
                <a:srgbClr val="958D85"/>
              </a:solidFill>
              <a:uFillTx/>
              <a:latin typeface="Arial Narrow" pitchFamily="34"/>
              <a:ea typeface="ヒラギノ角ゴ Pro W3" pitchFamily="32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4F39A3DC-A787-A9D8-3FC6-4EC6FBCF9D1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>
          <a:xfrm>
            <a:off x="457202" y="6299201"/>
            <a:ext cx="895353" cy="33655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1321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233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281B02-D7A4-416B-AD4C-A20D5D159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C7886F10-E80F-4604-9EBC-E731A94C4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07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nb-NO" altLang="nb-NO" sz="4000" dirty="0">
                <a:solidFill>
                  <a:schemeClr val="tx2"/>
                </a:solidFill>
                <a:latin typeface="Arial Narrow" panose="020B0606020202030204" pitchFamily="34" charset="0"/>
              </a:rPr>
              <a:t>Visepresidentens aften 1. juni 2023</a:t>
            </a:r>
            <a:r>
              <a:rPr lang="en-US" altLang="nb-NO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ubject</a:t>
            </a:r>
            <a:endParaRPr lang="en-US" altLang="nb-NO" sz="2000" dirty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endParaRPr lang="nb-NO" altLang="nb-NO" sz="2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nb-NO" altLang="nb-NO" sz="2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nb-NO" altLang="nb-NO" b="1" dirty="0">
                <a:solidFill>
                  <a:schemeClr val="tx2"/>
                </a:solidFill>
                <a:latin typeface="Arial Narrow" panose="020B0606020202030204" pitchFamily="34" charset="0"/>
              </a:rPr>
              <a:t>                              Svein Abrahamsen – President elect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3DDA0B5-A319-C2BF-C2AF-0BF117304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400"/>
            <a:ext cx="2600688" cy="28578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58EC2C6C-9033-4E6F-9B98-77AD5C863D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" panose="020B0606020202030204" pitchFamily="34" charset="0"/>
              </a:rPr>
              <a:t>Lier Øst RK – 2022 – 2023 motto: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162-8831-432F-9A95-C2DBAAEF7498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defTabSz="457189" eaLnBrk="1" fontAlgn="auto" hangingPunct="1">
              <a:spcAft>
                <a:spcPts val="0"/>
              </a:spcAft>
              <a:buNone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None/>
              <a:defRPr/>
            </a:pPr>
            <a:endParaRPr lang="nb-NO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None/>
              <a:defRPr/>
            </a:pPr>
            <a:r>
              <a:rPr lang="nb-NO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Klubbens motto er at medlemmene gjennom ulike møter og aktiviteter skal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ha:</a:t>
            </a:r>
          </a:p>
          <a:p>
            <a:pPr defTabSz="457189" eaLnBrk="1" fontAlgn="auto" hangingPunct="1"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457189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Opplevd noe</a:t>
            </a:r>
          </a:p>
          <a:p>
            <a:pPr defTabSz="457189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Lært noe</a:t>
            </a:r>
          </a:p>
          <a:p>
            <a:pPr defTabSz="457189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Delt noe</a:t>
            </a:r>
          </a:p>
          <a:p>
            <a:pPr defTabSz="457189" eaLnBrk="1" fontAlgn="auto" hangingPunct="1"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EC4695E-7C68-33D5-73BC-8BFA4275A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65196AAD-B206-45A5-B811-291F6437CD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b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Mine tanker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ønsker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Rotary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året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2023-2024: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nb-NO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162-8831-432F-9A95-C2DBAAEF7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30763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9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nb-NO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Klubbmøter med spennende og engasjerende innhold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Fortsette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prosjektene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holdt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Relansere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Yrkesmessa</a:t>
            </a:r>
            <a:endParaRPr lang="en-US" sz="2000" b="1" dirty="0">
              <a:solidFill>
                <a:schemeClr val="tx2">
                  <a:lumMod val="7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kjent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hverandre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gjennom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ego-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“mini-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egoforedrag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Lykkes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 målene for medlemsverving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Fellesmøter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 Lier Rotary 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klubbøkonomi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skal føle seg engasjert og verdsatt</a:t>
            </a: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Lykke til alle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sammen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defTabSz="457189" eaLnBrk="1" fontAlgn="auto" hangingPunct="1">
              <a:spcAft>
                <a:spcPts val="0"/>
              </a:spcAft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>
              <a:ea typeface="+mn-ea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5686CB4-9F9D-3E7E-610B-00CE87585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842E76-48BC-F05F-234A-3E95D535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                      LIER ØST ROTARY KLUBB 2023-2024</a:t>
            </a:r>
          </a:p>
        </p:txBody>
      </p:sp>
      <p:pic>
        <p:nvPicPr>
          <p:cNvPr id="2050" name="Picture 2" descr="Lier kommune | LinkedIn">
            <a:extLst>
              <a:ext uri="{FF2B5EF4-FFF2-40B4-BE49-F238E27FC236}">
                <a16:creationId xmlns:a16="http://schemas.microsoft.com/office/drawing/2014/main" id="{84995137-97B4-B94A-8CAC-82EBFF5E70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438400"/>
            <a:ext cx="6629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1C9B7095-EA62-169C-E05B-90B22052D3F7}"/>
              </a:ext>
            </a:extLst>
          </p:cNvPr>
          <p:cNvSpPr txBox="1"/>
          <p:nvPr/>
        </p:nvSpPr>
        <p:spPr>
          <a:xfrm>
            <a:off x="1981200" y="5181600"/>
            <a:ext cx="5024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/>
                </a:solidFill>
              </a:rPr>
              <a:t>Visjoner, strategi, organisering…… </a:t>
            </a:r>
          </a:p>
        </p:txBody>
      </p:sp>
    </p:spTree>
    <p:extLst>
      <p:ext uri="{BB962C8B-B14F-4D97-AF65-F5344CB8AC3E}">
        <p14:creationId xmlns:p14="http://schemas.microsoft.com/office/powerpoint/2010/main" val="313755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61F391D0-22C4-4333-95FD-2FF8DFED9E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457200"/>
            <a:ext cx="87630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is-IS" altLang="nb-NO" dirty="0"/>
              <a:t>Lier Øst Rotary - Organisering i 2021-2022:</a:t>
            </a:r>
            <a:endParaRPr lang="en-US" altLang="nb-NO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A41E9FB-1431-750B-4A47-7D4A3A2CE197}"/>
              </a:ext>
            </a:extLst>
          </p:cNvPr>
          <p:cNvSpPr/>
          <p:nvPr/>
        </p:nvSpPr>
        <p:spPr>
          <a:xfrm>
            <a:off x="0" y="457200"/>
            <a:ext cx="91440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>
                <a:solidFill>
                  <a:schemeClr val="tx2"/>
                </a:solidFill>
              </a:rPr>
              <a:t>Organisering LØRK 2023-2024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36323A5D-336E-9F27-6578-D033108F2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020304"/>
            <a:ext cx="657219" cy="760991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5354ED8B-38F9-91DC-43F8-1DBB11962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95852"/>
              </p:ext>
            </p:extLst>
          </p:nvPr>
        </p:nvGraphicFramePr>
        <p:xfrm>
          <a:off x="152400" y="2057400"/>
          <a:ext cx="8839200" cy="3200399"/>
        </p:xfrm>
        <a:graphic>
          <a:graphicData uri="http://schemas.openxmlformats.org/drawingml/2006/table">
            <a:tbl>
              <a:tblPr/>
              <a:tblGrid>
                <a:gridCol w="826706">
                  <a:extLst>
                    <a:ext uri="{9D8B030D-6E8A-4147-A177-3AD203B41FA5}">
                      <a16:colId xmlns:a16="http://schemas.microsoft.com/office/drawing/2014/main" val="1781406600"/>
                    </a:ext>
                  </a:extLst>
                </a:gridCol>
                <a:gridCol w="917441">
                  <a:extLst>
                    <a:ext uri="{9D8B030D-6E8A-4147-A177-3AD203B41FA5}">
                      <a16:colId xmlns:a16="http://schemas.microsoft.com/office/drawing/2014/main" val="3295877215"/>
                    </a:ext>
                  </a:extLst>
                </a:gridCol>
                <a:gridCol w="960290">
                  <a:extLst>
                    <a:ext uri="{9D8B030D-6E8A-4147-A177-3AD203B41FA5}">
                      <a16:colId xmlns:a16="http://schemas.microsoft.com/office/drawing/2014/main" val="3335262005"/>
                    </a:ext>
                  </a:extLst>
                </a:gridCol>
                <a:gridCol w="988015">
                  <a:extLst>
                    <a:ext uri="{9D8B030D-6E8A-4147-A177-3AD203B41FA5}">
                      <a16:colId xmlns:a16="http://schemas.microsoft.com/office/drawing/2014/main" val="288933359"/>
                    </a:ext>
                  </a:extLst>
                </a:gridCol>
                <a:gridCol w="1353480">
                  <a:extLst>
                    <a:ext uri="{9D8B030D-6E8A-4147-A177-3AD203B41FA5}">
                      <a16:colId xmlns:a16="http://schemas.microsoft.com/office/drawing/2014/main" val="4168000483"/>
                    </a:ext>
                  </a:extLst>
                </a:gridCol>
                <a:gridCol w="1018260">
                  <a:extLst>
                    <a:ext uri="{9D8B030D-6E8A-4147-A177-3AD203B41FA5}">
                      <a16:colId xmlns:a16="http://schemas.microsoft.com/office/drawing/2014/main" val="3046061062"/>
                    </a:ext>
                  </a:extLst>
                </a:gridCol>
                <a:gridCol w="990534">
                  <a:extLst>
                    <a:ext uri="{9D8B030D-6E8A-4147-A177-3AD203B41FA5}">
                      <a16:colId xmlns:a16="http://schemas.microsoft.com/office/drawing/2014/main" val="580234373"/>
                    </a:ext>
                  </a:extLst>
                </a:gridCol>
                <a:gridCol w="957768">
                  <a:extLst>
                    <a:ext uri="{9D8B030D-6E8A-4147-A177-3AD203B41FA5}">
                      <a16:colId xmlns:a16="http://schemas.microsoft.com/office/drawing/2014/main" val="2041515606"/>
                    </a:ext>
                  </a:extLst>
                </a:gridCol>
                <a:gridCol w="826706">
                  <a:extLst>
                    <a:ext uri="{9D8B030D-6E8A-4147-A177-3AD203B41FA5}">
                      <a16:colId xmlns:a16="http://schemas.microsoft.com/office/drawing/2014/main" val="1782962649"/>
                    </a:ext>
                  </a:extLst>
                </a:gridCol>
              </a:tblGrid>
              <a:tr h="320319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Styret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Kameratskap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Medlemsskap &amp; PR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IT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Nominasjon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Revisjon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308719"/>
                  </a:ext>
                </a:extLst>
              </a:tr>
              <a:tr h="4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 Abrahamsen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Oddbjørn Flem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Kjell Bruberg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Arne Odde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Håvard Fosså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Torbjørn Sakseide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Erik Svendsrud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Ragnar Swift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12205"/>
                  </a:ext>
                </a:extLst>
              </a:tr>
              <a:tr h="4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Sekretrær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 Marfi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Tov Tovsen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Arne Lauvålien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Dybvik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Kjetil Lian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Einar Bjune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Ulf Vatne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Gunnar </a:t>
                      </a:r>
                      <a:r>
                        <a:rPr lang="nb-NO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Hersleth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67803"/>
                  </a:ext>
                </a:extLst>
              </a:tr>
              <a:tr h="4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Neste president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Oddbjørn Flem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Vidar Thoresen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Gunnar Hersleth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Erik Svendsrud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Kjell Bruberg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Tov Tovsen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002186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 president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Tov Tovsen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 Marfi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Gunnar Moen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Ulf Vatne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Helge Skare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697869"/>
                  </a:ext>
                </a:extLst>
              </a:tr>
              <a:tr h="47620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Christian Leer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Tore Braathen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 El Badry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Vidar Thoresen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Jan Håkonsen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941065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Øivind Hannisdal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Tormod Opsahl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Runar Bakke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Bjørn Corneliussen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338240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Runar Bakke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Olav Stenseth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925673"/>
                  </a:ext>
                </a:extLst>
              </a:tr>
              <a:tr h="243820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Torbjørn Sakseide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31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989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ABBEC38D-12D9-4296-8C04-AC64A911FE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solidFill>
                  <a:schemeClr val="tx2"/>
                </a:solidFill>
                <a:latin typeface="Arial Narrow" panose="020B0606020202030204" pitchFamily="34" charset="0"/>
              </a:rPr>
              <a:t>Lier Øst RK – mål for 2023-2024: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162-8831-432F-9A95-C2DBAAEF7498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Medlemskap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 &amp; IT.</a:t>
            </a: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medlemmer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30.06.2024 med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fokus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kvinner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yrkesaktive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pensjonister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Klubben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skal diskutere nye, potensielle medlemmer til LØRK, og utarbeide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nye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kandidater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Forslagsstiller til nye, potesielle medlemmer skal være fadder for disse personene når de kommer på sitt første møte i klubben. Fadderen skal også følge opp når disse eventuelt blir opptatt som medlem.</a:t>
            </a: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Høsten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skal prioriteres til å få potensielle medlemmer inn på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møtene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Oppdatere </a:t>
            </a: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LØRK`s</a:t>
            </a: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nettside med møtereferat/program/ klubbhåndbok.</a:t>
            </a:r>
          </a:p>
          <a:p>
            <a:pPr marL="0" indent="0" defTabSz="457189">
              <a:buNone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Tilrettelegge digitale løsninger for å gjennomføre klubbmøtene digitalt.</a:t>
            </a:r>
          </a:p>
          <a:p>
            <a:pPr marL="0" indent="0" defTabSz="457189">
              <a:buNone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   Ekstern informasjon og markedsføring av LØRK hjemmeside / Facebook.</a:t>
            </a:r>
          </a:p>
          <a:p>
            <a:pPr marL="0" indent="0" defTabSz="457189" eaLnBrk="1" fontAlgn="auto" hangingPunct="1">
              <a:spcAft>
                <a:spcPts val="0"/>
              </a:spcAft>
              <a:buNone/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Kontinuerlig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oppdatere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klubbens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yrkesliste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1600" dirty="0">
              <a:ea typeface="+mn-ea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BA181AC-F1D7-3D85-9341-C3A6BF2C8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973765"/>
            <a:ext cx="657219" cy="760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60842F38-B650-4367-BD91-D48155370B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" panose="020B0606020202030204" pitchFamily="34" charset="0"/>
              </a:rPr>
              <a:t>Lier Øst RK – mål for 2023-2024: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162-8831-432F-9A95-C2DBAAEF7498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Programkomiteen:</a:t>
            </a: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Rotary året skal komiteen prioritere følgende program:</a:t>
            </a: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Eksterne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foredragsholdere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Foredrag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klubbens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egne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medlemmer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andre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klubber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Bedriftsbesøk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Ego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foredrag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 Mini-ego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foredrag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Møter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relatert til medlemsverving etter Medlemskapskomiteens behov</a:t>
            </a:r>
          </a:p>
          <a:p>
            <a:pPr marL="457200" indent="-457200" defTabSz="457189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Rotary-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informasjon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hvordan lære mer om Rotary i det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daglige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A5F1742-3248-46C3-AAFE-3BA3FF2DF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tel 1">
            <a:extLst>
              <a:ext uri="{FF2B5EF4-FFF2-40B4-BE49-F238E27FC236}">
                <a16:creationId xmlns:a16="http://schemas.microsoft.com/office/drawing/2014/main" id="{EA13DDF0-7B74-47C0-AABD-3976AD62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nb-NO" dirty="0">
                <a:latin typeface="Arial Narrow" panose="020B0606020202030204" pitchFamily="34" charset="0"/>
              </a:rPr>
              <a:t>Lier Øst RK – mål for 2023-2024:</a:t>
            </a:r>
            <a:endParaRPr lang="nb-NO" altLang="nb-NO" dirty="0">
              <a:latin typeface="Arial Narrow" panose="020B0606020202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4B63F4-3A82-474B-8D25-F8F84B924355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57189">
              <a:buFont typeface="Arial" panose="020B0604020202020204" pitchFamily="34" charset="0"/>
              <a:buNone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Prosjektkomiteen:</a:t>
            </a: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«Hæla i taket» som må videreutvikles med nye målgrupper, form og innhold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Prosjekter med </a:t>
            </a: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Eiksetra</a:t>
            </a:r>
            <a:endParaRPr lang="nb-NO" sz="1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Prosjekter med Bygdetunet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RYLA-kandidat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42" lvl="1" indent="-342892" defTabSz="457189">
              <a:buFont typeface="Arial" charset="0"/>
              <a:buChar char="•"/>
              <a:defRPr/>
            </a:pPr>
            <a:r>
              <a:rPr lang="nb-NO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Overfor Lier kommune</a:t>
            </a:r>
          </a:p>
          <a:p>
            <a:pPr marL="742942" lvl="1" indent="-342892" defTabSz="457189">
              <a:buFont typeface="Arial" charset="0"/>
              <a:buChar char="•"/>
              <a:defRPr/>
            </a:pPr>
            <a:r>
              <a:rPr lang="nb-NO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Studenter</a:t>
            </a:r>
          </a:p>
          <a:p>
            <a:pPr marL="742942" lvl="1" indent="-342892" defTabSz="457189">
              <a:buFont typeface="Arial" charset="0"/>
              <a:buChar char="•"/>
              <a:defRPr/>
            </a:pPr>
            <a:r>
              <a:rPr lang="nb-NO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Flyktninger fra Ukraina og andre som trenger støtte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B8CE37F-D335-EBD1-8E27-F7FC281AD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6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tel 1">
            <a:extLst>
              <a:ext uri="{FF2B5EF4-FFF2-40B4-BE49-F238E27FC236}">
                <a16:creationId xmlns:a16="http://schemas.microsoft.com/office/drawing/2014/main" id="{EA13DDF0-7B74-47C0-AABD-3976AD62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nb-NO" dirty="0">
                <a:latin typeface="Arial Narrow" panose="020B0606020202030204" pitchFamily="34" charset="0"/>
              </a:rPr>
              <a:t>Lier Øst RK – mål for 2023-2024:</a:t>
            </a:r>
            <a:endParaRPr lang="nb-NO" altLang="nb-NO" dirty="0">
              <a:latin typeface="Arial Narrow" panose="020B0606020202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4B63F4-3A82-474B-8D25-F8F84B924355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57189">
              <a:buFont typeface="Arial" panose="020B0604020202020204" pitchFamily="34" charset="0"/>
              <a:buNone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Prosjektkomiteen/ hele LØRK:</a:t>
            </a: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Relansere «Yrkesmessa»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Aktivere kunnskapene, erfaringer og engasjementet fra tidligere «Yrkesmesser» hos </a:t>
            </a: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LØRKs</a:t>
            </a: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medlemmer.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Bruke databasen over bedrifter og samarbeidspartnere i Lier/Drammen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ultimo januar 2024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Samarbeid med Lier </a:t>
            </a: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Rotary</a:t>
            </a: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Egen prosjekt-</a:t>
            </a:r>
            <a:r>
              <a:rPr lang="nb-NO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komitee</a:t>
            </a:r>
            <a:r>
              <a:rPr lang="nb-NO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etableres i august 23 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B8CE37F-D335-EBD1-8E27-F7FC281AD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4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B8004141-1C04-4D67-94B6-B0CE027931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 Narrow" panose="020B0606020202030204" pitchFamily="34" charset="0"/>
              </a:rPr>
              <a:t>Lier Øst RK – mål for 2022-2023: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4162-8831-432F-9A95-C2DBAAEF7498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defTabSz="457189">
              <a:buFont typeface="Arial" panose="020B0604020202020204" pitchFamily="34" charset="0"/>
              <a:buNone/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Kameratskapskomiteen:</a:t>
            </a: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Rotary-året skal komiteen prioritere følgende arbeidsoppgaver:</a:t>
            </a: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>
              <a:ea typeface="+mn-ea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Servering til klubbmøter og møter med gjester</a:t>
            </a:r>
            <a:endParaRPr lang="nb-NO" sz="20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Arrangere rakfiskaften og sommeravslutning</a:t>
            </a:r>
          </a:p>
          <a:p>
            <a:pPr marL="342892" indent="-342892" defTabSz="457189">
              <a:buFont typeface="Arial" charset="0"/>
              <a:buChar char="•"/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Arrangere halvårlige sosiale turer/kulturarrangement for deltakere/ledsagere</a:t>
            </a:r>
          </a:p>
          <a:p>
            <a:pPr marL="0" indent="0" defTabSz="457189">
              <a:buNone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189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>
              <a:ea typeface="+mn-ea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7B1016D-BBBA-35DE-7CDC-1ED55F9A6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096000"/>
            <a:ext cx="657219" cy="76099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>
            <a:extLst>
              <a:ext uri="{FF2B5EF4-FFF2-40B4-BE49-F238E27FC236}">
                <a16:creationId xmlns:a16="http://schemas.microsoft.com/office/drawing/2014/main" id="{D0D611A8-006C-F877-92A3-CD4CF194CD99}"/>
              </a:ext>
            </a:extLst>
          </p:cNvPr>
          <p:cNvGrpSpPr/>
          <p:nvPr/>
        </p:nvGrpSpPr>
        <p:grpSpPr>
          <a:xfrm>
            <a:off x="3109369" y="1812500"/>
            <a:ext cx="2985198" cy="2842367"/>
            <a:chOff x="4145825" y="1273667"/>
            <a:chExt cx="3980264" cy="3789822"/>
          </a:xfrm>
        </p:grpSpPr>
        <p:sp>
          <p:nvSpPr>
            <p:cNvPr id="3" name="Frihåndsform: figur 2">
              <a:extLst>
                <a:ext uri="{FF2B5EF4-FFF2-40B4-BE49-F238E27FC236}">
                  <a16:creationId xmlns:a16="http://schemas.microsoft.com/office/drawing/2014/main" id="{CA281679-3374-FF11-F2C7-DC76A185B9E5}"/>
                </a:ext>
              </a:extLst>
            </p:cNvPr>
            <p:cNvSpPr/>
            <p:nvPr/>
          </p:nvSpPr>
          <p:spPr>
            <a:xfrm>
              <a:off x="4241051" y="1273667"/>
              <a:ext cx="3789822" cy="37898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789826"/>
                <a:gd name="f7" fmla="+- 0 0 19933798"/>
                <a:gd name="f8" fmla="val 2135410"/>
                <a:gd name="f9" fmla="val 129432"/>
                <a:gd name="f10" fmla="val 1781787"/>
                <a:gd name="f11" fmla="val 16665432"/>
                <a:gd name="f12" fmla="val 19975529"/>
                <a:gd name="f13" fmla="val 1277990"/>
                <a:gd name="f14" fmla="val 104181"/>
                <a:gd name="f15" fmla="val 1485532"/>
                <a:gd name="f16" fmla="val 268924"/>
                <a:gd name="f17" fmla="val 1384530"/>
                <a:gd name="f18" fmla="val 527336"/>
                <a:gd name="f19" fmla="val 1357037"/>
                <a:gd name="f20" fmla="val 418138"/>
                <a:gd name="f21" fmla="val 1571679"/>
                <a:gd name="f22" fmla="val 14999230"/>
                <a:gd name="f23" fmla="+- 0 0 -277"/>
                <a:gd name="f24" fmla="+- 0 0 -345"/>
                <a:gd name="f25" fmla="+- 0 0 -435"/>
                <a:gd name="f26" fmla="+- 0 0 -525"/>
                <a:gd name="f27" fmla="*/ f3 1 3789826"/>
                <a:gd name="f28" fmla="*/ f4 1 3789826"/>
                <a:gd name="f29" fmla="val f5"/>
                <a:gd name="f30" fmla="val f6"/>
                <a:gd name="f31" fmla="*/ f23 f0 1"/>
                <a:gd name="f32" fmla="*/ f24 f0 1"/>
                <a:gd name="f33" fmla="*/ f25 f0 1"/>
                <a:gd name="f34" fmla="*/ f26 f0 1"/>
                <a:gd name="f35" fmla="+- f30 0 f29"/>
                <a:gd name="f36" fmla="*/ f31 1 f2"/>
                <a:gd name="f37" fmla="*/ f32 1 f2"/>
                <a:gd name="f38" fmla="*/ f33 1 f2"/>
                <a:gd name="f39" fmla="*/ f34 1 f2"/>
                <a:gd name="f40" fmla="*/ f35 1 3789826"/>
                <a:gd name="f41" fmla="+- f36 0 f1"/>
                <a:gd name="f42" fmla="+- f37 0 f1"/>
                <a:gd name="f43" fmla="+- f38 0 f1"/>
                <a:gd name="f44" fmla="+- f39 0 f1"/>
                <a:gd name="f45" fmla="*/ 2121231 1 f40"/>
                <a:gd name="f46" fmla="*/ 233524 1 f40"/>
                <a:gd name="f47" fmla="*/ 1277990 1 f40"/>
                <a:gd name="f48" fmla="*/ 104181 1 f40"/>
                <a:gd name="f49" fmla="*/ 1485532 1 f40"/>
                <a:gd name="f50" fmla="*/ 268924 1 f40"/>
                <a:gd name="f51" fmla="*/ 1384530 1 f40"/>
                <a:gd name="f52" fmla="*/ 527336 1 f40"/>
                <a:gd name="f53" fmla="*/ 635000 1 f40"/>
                <a:gd name="f54" fmla="*/ 3154826 1 f40"/>
                <a:gd name="f55" fmla="*/ f53 f27 1"/>
                <a:gd name="f56" fmla="*/ f54 f27 1"/>
                <a:gd name="f57" fmla="*/ f54 f28 1"/>
                <a:gd name="f58" fmla="*/ f53 f28 1"/>
                <a:gd name="f59" fmla="*/ f45 f27 1"/>
                <a:gd name="f60" fmla="*/ f46 f28 1"/>
                <a:gd name="f61" fmla="*/ f47 f27 1"/>
                <a:gd name="f62" fmla="*/ f48 f28 1"/>
                <a:gd name="f63" fmla="*/ f49 f27 1"/>
                <a:gd name="f64" fmla="*/ f50 f28 1"/>
                <a:gd name="f65" fmla="*/ f51 f27 1"/>
                <a:gd name="f66" fmla="*/ f52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9" y="f60"/>
                </a:cxn>
                <a:cxn ang="f42">
                  <a:pos x="f61" y="f62"/>
                </a:cxn>
                <a:cxn ang="f43">
                  <a:pos x="f63" y="f64"/>
                </a:cxn>
                <a:cxn ang="f44">
                  <a:pos x="f65" y="f66"/>
                </a:cxn>
              </a:cxnLst>
              <a:rect l="f55" t="f58" r="f56" b="f57"/>
              <a:pathLst>
                <a:path w="3789826" h="3789826">
                  <a:moveTo>
                    <a:pt x="f8" y="f9"/>
                  </a:moveTo>
                  <a:arcTo wR="f10" hR="f10" stAng="f11" swAng="f12"/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arcTo wR="f21" hR="f21" stAng="f22" swAng="f7"/>
                  <a:close/>
                </a:path>
              </a:pathLst>
            </a:custGeom>
            <a:solidFill>
              <a:srgbClr val="CBCCD4"/>
            </a:soli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0" tIns="0" rIns="0" bIns="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nb-NO" sz="135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A88074CA-CCC9-1EF5-CC41-2E5136E71CAC}"/>
                </a:ext>
              </a:extLst>
            </p:cNvPr>
            <p:cNvSpPr/>
            <p:nvPr/>
          </p:nvSpPr>
          <p:spPr>
            <a:xfrm>
              <a:off x="5761963" y="1342942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Januar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4DAF3B77-C9EE-5E94-5E27-D64CD163AC90}"/>
                </a:ext>
              </a:extLst>
            </p:cNvPr>
            <p:cNvSpPr/>
            <p:nvPr/>
          </p:nvSpPr>
          <p:spPr>
            <a:xfrm>
              <a:off x="6570028" y="1559463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Februar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39450658-F09C-6BD2-9F7F-3EBA75FC09D3}"/>
                </a:ext>
              </a:extLst>
            </p:cNvPr>
            <p:cNvSpPr/>
            <p:nvPr/>
          </p:nvSpPr>
          <p:spPr>
            <a:xfrm>
              <a:off x="7161571" y="2151007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Mars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03F1A105-6713-0F28-1538-7B93390C202A}"/>
                </a:ext>
              </a:extLst>
            </p:cNvPr>
            <p:cNvSpPr/>
            <p:nvPr/>
          </p:nvSpPr>
          <p:spPr>
            <a:xfrm>
              <a:off x="7378092" y="2959071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April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3983EC34-BEB8-48F1-9D7C-DDFEA853FBD5}"/>
                </a:ext>
              </a:extLst>
            </p:cNvPr>
            <p:cNvSpPr/>
            <p:nvPr/>
          </p:nvSpPr>
          <p:spPr>
            <a:xfrm>
              <a:off x="7161571" y="3767135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Mai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Frihåndsform: figur 8">
              <a:extLst>
                <a:ext uri="{FF2B5EF4-FFF2-40B4-BE49-F238E27FC236}">
                  <a16:creationId xmlns:a16="http://schemas.microsoft.com/office/drawing/2014/main" id="{530BC113-0E8D-CC13-BCDA-64904A245A08}"/>
                </a:ext>
              </a:extLst>
            </p:cNvPr>
            <p:cNvSpPr/>
            <p:nvPr/>
          </p:nvSpPr>
          <p:spPr>
            <a:xfrm>
              <a:off x="6570028" y="4358679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Juni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Frihåndsform: figur 9">
              <a:extLst>
                <a:ext uri="{FF2B5EF4-FFF2-40B4-BE49-F238E27FC236}">
                  <a16:creationId xmlns:a16="http://schemas.microsoft.com/office/drawing/2014/main" id="{0960F251-0FBC-7F57-BE3E-528B8CE8111C}"/>
                </a:ext>
              </a:extLst>
            </p:cNvPr>
            <p:cNvSpPr/>
            <p:nvPr/>
          </p:nvSpPr>
          <p:spPr>
            <a:xfrm>
              <a:off x="5758004" y="4240347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C000"/>
            </a:soli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Juli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D71484F6-1528-1026-E11D-10A007F1AF26}"/>
                </a:ext>
              </a:extLst>
            </p:cNvPr>
            <p:cNvSpPr/>
            <p:nvPr/>
          </p:nvSpPr>
          <p:spPr>
            <a:xfrm>
              <a:off x="4953890" y="4358679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August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92007601-1082-7150-D4BC-F11AD8D2D570}"/>
                </a:ext>
              </a:extLst>
            </p:cNvPr>
            <p:cNvSpPr/>
            <p:nvPr/>
          </p:nvSpPr>
          <p:spPr>
            <a:xfrm>
              <a:off x="4292303" y="3767135"/>
              <a:ext cx="888092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88096"/>
                <a:gd name="f7" fmla="val 374001"/>
                <a:gd name="f8" fmla="val 62335"/>
                <a:gd name="f9" fmla="val 27908"/>
                <a:gd name="f10" fmla="val 825761"/>
                <a:gd name="f11" fmla="val 860188"/>
                <a:gd name="f12" fmla="val 311666"/>
                <a:gd name="f13" fmla="val 346093"/>
                <a:gd name="f14" fmla="+- 0 0 -90"/>
                <a:gd name="f15" fmla="*/ f3 1 888096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888096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825761 f22 1"/>
                <a:gd name="f31" fmla="*/ 888096 f22 1"/>
                <a:gd name="f32" fmla="*/ 311666 f21 1"/>
                <a:gd name="f33" fmla="*/ 374001 f21 1"/>
                <a:gd name="f34" fmla="+- f23 0 f1"/>
                <a:gd name="f35" fmla="*/ f26 1 888096"/>
                <a:gd name="f36" fmla="*/ f27 1 374001"/>
                <a:gd name="f37" fmla="*/ f28 1 888096"/>
                <a:gd name="f38" fmla="*/ f29 1 374001"/>
                <a:gd name="f39" fmla="*/ f30 1 888096"/>
                <a:gd name="f40" fmla="*/ f31 1 888096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888096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>
                  <a:solidFill>
                    <a:srgbClr val="FFFFFF"/>
                  </a:solidFill>
                  <a:latin typeface="Calibri"/>
                  <a:ea typeface="+mn-ea"/>
                </a:rPr>
                <a:t>September</a:t>
              </a:r>
              <a:endParaRPr lang="nb-NO" sz="825" b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3" name="Frihåndsform: figur 12">
              <a:extLst>
                <a:ext uri="{FF2B5EF4-FFF2-40B4-BE49-F238E27FC236}">
                  <a16:creationId xmlns:a16="http://schemas.microsoft.com/office/drawing/2014/main" id="{B42C60A5-6EC3-5A0A-C69C-75822A969C07}"/>
                </a:ext>
              </a:extLst>
            </p:cNvPr>
            <p:cNvSpPr/>
            <p:nvPr/>
          </p:nvSpPr>
          <p:spPr>
            <a:xfrm>
              <a:off x="4145825" y="2959071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5125" tIns="45125" rIns="45125" bIns="45125" anchor="ctr" anchorCtr="1" compatLnSpc="1">
              <a:noAutofit/>
            </a:bodyPr>
            <a:lstStyle/>
            <a:p>
              <a:pPr algn="ctr" defTabSz="36671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825" b="1" i="1">
                  <a:solidFill>
                    <a:srgbClr val="FFFFFF"/>
                  </a:solidFill>
                  <a:latin typeface="Calibri"/>
                  <a:ea typeface="+mn-ea"/>
                </a:rPr>
                <a:t>Oktober</a:t>
              </a:r>
            </a:p>
          </p:txBody>
        </p:sp>
        <p:sp>
          <p:nvSpPr>
            <p:cNvPr id="14" name="Frihåndsform: figur 13">
              <a:extLst>
                <a:ext uri="{FF2B5EF4-FFF2-40B4-BE49-F238E27FC236}">
                  <a16:creationId xmlns:a16="http://schemas.microsoft.com/office/drawing/2014/main" id="{AAED9229-4526-2260-EF20-600A5AAD5307}"/>
                </a:ext>
              </a:extLst>
            </p:cNvPr>
            <p:cNvSpPr/>
            <p:nvPr/>
          </p:nvSpPr>
          <p:spPr>
            <a:xfrm>
              <a:off x="4362346" y="2151007"/>
              <a:ext cx="747997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8002"/>
                <a:gd name="f7" fmla="val 374001"/>
                <a:gd name="f8" fmla="val 62335"/>
                <a:gd name="f9" fmla="val 27908"/>
                <a:gd name="f10" fmla="val 685667"/>
                <a:gd name="f11" fmla="val 720094"/>
                <a:gd name="f12" fmla="val 311666"/>
                <a:gd name="f13" fmla="val 346093"/>
                <a:gd name="f14" fmla="+- 0 0 -90"/>
                <a:gd name="f15" fmla="*/ f3 1 748002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748002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685667 f22 1"/>
                <a:gd name="f31" fmla="*/ 748002 f22 1"/>
                <a:gd name="f32" fmla="*/ 311666 f21 1"/>
                <a:gd name="f33" fmla="*/ 374001 f21 1"/>
                <a:gd name="f34" fmla="+- f23 0 f1"/>
                <a:gd name="f35" fmla="*/ f26 1 748002"/>
                <a:gd name="f36" fmla="*/ f27 1 374001"/>
                <a:gd name="f37" fmla="*/ f28 1 748002"/>
                <a:gd name="f38" fmla="*/ f29 1 374001"/>
                <a:gd name="f39" fmla="*/ f30 1 748002"/>
                <a:gd name="f40" fmla="*/ f31 1 748002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748002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5125" tIns="45125" rIns="45125" bIns="45125" anchor="ctr" anchorCtr="1" compatLnSpc="1">
              <a:noAutofit/>
            </a:bodyPr>
            <a:lstStyle/>
            <a:p>
              <a:pPr algn="ctr" defTabSz="36671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825" b="1" i="1">
                  <a:solidFill>
                    <a:srgbClr val="FFFFFF"/>
                  </a:solidFill>
                  <a:latin typeface="Calibri"/>
                  <a:ea typeface="+mn-ea"/>
                </a:rPr>
                <a:t>November</a:t>
              </a:r>
            </a:p>
          </p:txBody>
        </p:sp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E4C90C73-513D-3A78-D0D3-741DEE943730}"/>
                </a:ext>
              </a:extLst>
            </p:cNvPr>
            <p:cNvSpPr/>
            <p:nvPr/>
          </p:nvSpPr>
          <p:spPr>
            <a:xfrm>
              <a:off x="4871868" y="1690807"/>
              <a:ext cx="816129" cy="373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6130"/>
                <a:gd name="f7" fmla="val 374001"/>
                <a:gd name="f8" fmla="val 62335"/>
                <a:gd name="f9" fmla="val 27908"/>
                <a:gd name="f10" fmla="val 753795"/>
                <a:gd name="f11" fmla="val 788222"/>
                <a:gd name="f12" fmla="val 311666"/>
                <a:gd name="f13" fmla="val 346093"/>
                <a:gd name="f14" fmla="+- 0 0 -90"/>
                <a:gd name="f15" fmla="*/ f3 1 816130"/>
                <a:gd name="f16" fmla="*/ f4 1 374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816130"/>
                <a:gd name="f25" fmla="*/ f21 1 374001"/>
                <a:gd name="f26" fmla="*/ 0 f22 1"/>
                <a:gd name="f27" fmla="*/ 62335 f21 1"/>
                <a:gd name="f28" fmla="*/ 62335 f22 1"/>
                <a:gd name="f29" fmla="*/ 0 f21 1"/>
                <a:gd name="f30" fmla="*/ 753795 f22 1"/>
                <a:gd name="f31" fmla="*/ 816130 f22 1"/>
                <a:gd name="f32" fmla="*/ 311666 f21 1"/>
                <a:gd name="f33" fmla="*/ 374001 f21 1"/>
                <a:gd name="f34" fmla="+- f23 0 f1"/>
                <a:gd name="f35" fmla="*/ f26 1 816130"/>
                <a:gd name="f36" fmla="*/ f27 1 374001"/>
                <a:gd name="f37" fmla="*/ f28 1 816130"/>
                <a:gd name="f38" fmla="*/ f29 1 374001"/>
                <a:gd name="f39" fmla="*/ f30 1 816130"/>
                <a:gd name="f40" fmla="*/ f31 1 816130"/>
                <a:gd name="f41" fmla="*/ f32 1 374001"/>
                <a:gd name="f42" fmla="*/ f33 1 374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816130" h="374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001F7C"/>
                </a:gs>
                <a:gs pos="100000">
                  <a:srgbClr val="ACB2D7"/>
                </a:gs>
              </a:gsLst>
              <a:lin ang="16200000"/>
            </a:gradFill>
            <a:ln cap="flat"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47985" tIns="47985" rIns="47985" bIns="47985" anchor="ctr" anchorCtr="1" compatLnSpc="1">
              <a:noAutofit/>
            </a:bodyPr>
            <a:lstStyle/>
            <a:p>
              <a:pPr algn="ctr" defTabSz="400047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7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b-NO" sz="900" b="1" i="1">
                  <a:solidFill>
                    <a:srgbClr val="FFFFFF"/>
                  </a:solidFill>
                  <a:latin typeface="Calibri"/>
                  <a:ea typeface="+mn-ea"/>
                </a:rPr>
                <a:t>Desember</a:t>
              </a:r>
              <a:endParaRPr lang="nb-NO" sz="825" b="1" i="1">
                <a:solidFill>
                  <a:srgbClr val="FFFFFF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6" name="Tekstboks 8">
            <a:extLst>
              <a:ext uri="{FF2B5EF4-FFF2-40B4-BE49-F238E27FC236}">
                <a16:creationId xmlns:a16="http://schemas.microsoft.com/office/drawing/2014/main" id="{4DF79A9F-AFD8-47EA-6FBC-F6DC1E7A8C98}"/>
              </a:ext>
            </a:extLst>
          </p:cNvPr>
          <p:cNvSpPr txBox="1"/>
          <p:nvPr/>
        </p:nvSpPr>
        <p:spPr>
          <a:xfrm>
            <a:off x="5669920" y="917099"/>
            <a:ext cx="2256385" cy="1231470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Januar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788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Første møte 4.januar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788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Yrkesmesse ultimo januar</a:t>
            </a:r>
          </a:p>
        </p:txBody>
      </p:sp>
      <p:sp>
        <p:nvSpPr>
          <p:cNvPr id="17" name="Tekstboks 12">
            <a:extLst>
              <a:ext uri="{FF2B5EF4-FFF2-40B4-BE49-F238E27FC236}">
                <a16:creationId xmlns:a16="http://schemas.microsoft.com/office/drawing/2014/main" id="{D8B04902-FEB4-3901-98C0-C64FB4B3D32A}"/>
              </a:ext>
            </a:extLst>
          </p:cNvPr>
          <p:cNvSpPr txBox="1"/>
          <p:nvPr/>
        </p:nvSpPr>
        <p:spPr>
          <a:xfrm>
            <a:off x="3923928" y="2564906"/>
            <a:ext cx="1350148" cy="1188134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68580" tIns="34290" rIns="68580" bIns="34290" anchor="t" anchorCtr="1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800" b="1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Preliminært årshjul 2023-2024 LØRK</a:t>
            </a:r>
            <a:endParaRPr lang="nb-NO" sz="1800">
              <a:solidFill>
                <a:srgbClr val="D75AC1"/>
              </a:solidFill>
              <a:latin typeface="Calibri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>
                <a:solidFill>
                  <a:srgbClr val="958D85"/>
                </a:solidFill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8" name="Tekstboks 8">
            <a:extLst>
              <a:ext uri="{FF2B5EF4-FFF2-40B4-BE49-F238E27FC236}">
                <a16:creationId xmlns:a16="http://schemas.microsoft.com/office/drawing/2014/main" id="{C71FE400-F522-7925-7C7C-35952107E740}"/>
              </a:ext>
            </a:extLst>
          </p:cNvPr>
          <p:cNvSpPr txBox="1"/>
          <p:nvPr/>
        </p:nvSpPr>
        <p:spPr>
          <a:xfrm>
            <a:off x="5990943" y="2148577"/>
            <a:ext cx="1896148" cy="1043636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1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Februar</a:t>
            </a:r>
            <a:endParaRPr lang="nb-NO" sz="90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</p:txBody>
      </p:sp>
      <p:sp>
        <p:nvSpPr>
          <p:cNvPr id="19" name="Tekstboks 8">
            <a:extLst>
              <a:ext uri="{FF2B5EF4-FFF2-40B4-BE49-F238E27FC236}">
                <a16:creationId xmlns:a16="http://schemas.microsoft.com/office/drawing/2014/main" id="{59C79C1D-4C9F-2BA3-D176-6EFBCBD704EB}"/>
              </a:ext>
            </a:extLst>
          </p:cNvPr>
          <p:cNvSpPr txBox="1"/>
          <p:nvPr/>
        </p:nvSpPr>
        <p:spPr>
          <a:xfrm>
            <a:off x="5990943" y="3216807"/>
            <a:ext cx="1896148" cy="843328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 b="1">
                <a:solidFill>
                  <a:srgbClr val="1F497D"/>
                </a:solidFill>
                <a:latin typeface="Calibri"/>
                <a:ea typeface="Calibri"/>
                <a:cs typeface="Arial" pitchFamily="34"/>
              </a:rPr>
              <a:t> Mars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FF0000"/>
              </a:solidFill>
              <a:latin typeface="Calibri"/>
              <a:ea typeface="Calibri"/>
              <a:cs typeface="Arial" pitchFamily="34"/>
            </a:endParaRPr>
          </a:p>
        </p:txBody>
      </p:sp>
      <p:sp>
        <p:nvSpPr>
          <p:cNvPr id="20" name="Tekstboks 8">
            <a:extLst>
              <a:ext uri="{FF2B5EF4-FFF2-40B4-BE49-F238E27FC236}">
                <a16:creationId xmlns:a16="http://schemas.microsoft.com/office/drawing/2014/main" id="{3AF400F4-46BF-3B09-0D61-D30ED9E93FC4}"/>
              </a:ext>
            </a:extLst>
          </p:cNvPr>
          <p:cNvSpPr txBox="1"/>
          <p:nvPr/>
        </p:nvSpPr>
        <p:spPr>
          <a:xfrm>
            <a:off x="5849463" y="4131081"/>
            <a:ext cx="2138050" cy="864094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April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 </a:t>
            </a:r>
            <a:endParaRPr lang="nb-NO" sz="900">
              <a:solidFill>
                <a:srgbClr val="7030A0"/>
              </a:solidFill>
              <a:latin typeface="Calibri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</p:txBody>
      </p:sp>
      <p:sp>
        <p:nvSpPr>
          <p:cNvPr id="21" name="Tekstboks 8">
            <a:extLst>
              <a:ext uri="{FF2B5EF4-FFF2-40B4-BE49-F238E27FC236}">
                <a16:creationId xmlns:a16="http://schemas.microsoft.com/office/drawing/2014/main" id="{3DCE49EA-2F8A-FF2A-6662-86F663070D31}"/>
              </a:ext>
            </a:extLst>
          </p:cNvPr>
          <p:cNvSpPr txBox="1"/>
          <p:nvPr/>
        </p:nvSpPr>
        <p:spPr>
          <a:xfrm>
            <a:off x="5815420" y="5000311"/>
            <a:ext cx="2112140" cy="655769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Mai</a:t>
            </a: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Visepresidentens møte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750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788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</p:txBody>
      </p:sp>
      <p:sp>
        <p:nvSpPr>
          <p:cNvPr id="22" name="Tekstboks 8">
            <a:extLst>
              <a:ext uri="{FF2B5EF4-FFF2-40B4-BE49-F238E27FC236}">
                <a16:creationId xmlns:a16="http://schemas.microsoft.com/office/drawing/2014/main" id="{1344EF94-39A7-6C78-4054-F40A1A9480ED}"/>
              </a:ext>
            </a:extLst>
          </p:cNvPr>
          <p:cNvSpPr txBox="1"/>
          <p:nvPr/>
        </p:nvSpPr>
        <p:spPr>
          <a:xfrm>
            <a:off x="1277631" y="892527"/>
            <a:ext cx="1926412" cy="761972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Desember </a:t>
            </a:r>
            <a:endParaRPr lang="nb-NO" sz="675">
              <a:solidFill>
                <a:srgbClr val="00B050"/>
              </a:solidFill>
              <a:latin typeface="Arial" pitchFamily="34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Juleavslutning 14.desember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 b="1">
              <a:solidFill>
                <a:srgbClr val="00B050"/>
              </a:solidFill>
              <a:latin typeface="Arial" pitchFamily="34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</p:txBody>
      </p:sp>
      <p:sp>
        <p:nvSpPr>
          <p:cNvPr id="23" name="Tekstboks 8">
            <a:extLst>
              <a:ext uri="{FF2B5EF4-FFF2-40B4-BE49-F238E27FC236}">
                <a16:creationId xmlns:a16="http://schemas.microsoft.com/office/drawing/2014/main" id="{B6FD14F3-0CA5-B846-1F84-454141215258}"/>
              </a:ext>
            </a:extLst>
          </p:cNvPr>
          <p:cNvSpPr txBox="1"/>
          <p:nvPr/>
        </p:nvSpPr>
        <p:spPr>
          <a:xfrm>
            <a:off x="1256907" y="1729993"/>
            <a:ext cx="2005423" cy="1295153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1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November</a:t>
            </a: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Årsmøte 2.november</a:t>
            </a: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>
                <a:solidFill>
                  <a:srgbClr val="958D85"/>
                </a:solidFill>
                <a:latin typeface="Arial" pitchFamily="34"/>
                <a:ea typeface="Calibri"/>
                <a:cs typeface="Arial" pitchFamily="34"/>
              </a:rPr>
              <a:t>Intercity møte i samarbeid med Lier Rotay uke 45</a:t>
            </a:r>
          </a:p>
        </p:txBody>
      </p:sp>
      <p:sp>
        <p:nvSpPr>
          <p:cNvPr id="24" name="Tekstboks 8">
            <a:extLst>
              <a:ext uri="{FF2B5EF4-FFF2-40B4-BE49-F238E27FC236}">
                <a16:creationId xmlns:a16="http://schemas.microsoft.com/office/drawing/2014/main" id="{E1C34405-5C09-C170-640A-B5BF5EBB555B}"/>
              </a:ext>
            </a:extLst>
          </p:cNvPr>
          <p:cNvSpPr txBox="1"/>
          <p:nvPr/>
        </p:nvSpPr>
        <p:spPr>
          <a:xfrm>
            <a:off x="1216431" y="4509121"/>
            <a:ext cx="2118340" cy="694379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 dirty="0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September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788" dirty="0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 dirty="0">
              <a:solidFill>
                <a:srgbClr val="958D85"/>
              </a:solidFill>
              <a:latin typeface="Arial" pitchFamily="34"/>
              <a:ea typeface="Calibri"/>
              <a:cs typeface="Arial" pitchFamily="34"/>
            </a:endParaRPr>
          </a:p>
        </p:txBody>
      </p:sp>
      <p:sp>
        <p:nvSpPr>
          <p:cNvPr id="25" name="Tekstboks 8">
            <a:extLst>
              <a:ext uri="{FF2B5EF4-FFF2-40B4-BE49-F238E27FC236}">
                <a16:creationId xmlns:a16="http://schemas.microsoft.com/office/drawing/2014/main" id="{C2D497FB-28C3-28D7-FAF7-2307DC5F92CA}"/>
              </a:ext>
            </a:extLst>
          </p:cNvPr>
          <p:cNvSpPr txBox="1"/>
          <p:nvPr/>
        </p:nvSpPr>
        <p:spPr>
          <a:xfrm>
            <a:off x="1209147" y="3025147"/>
            <a:ext cx="1865163" cy="1545635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 Oktober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26.Okt Guvernørbesøk Torhild Hallre 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7030A0"/>
              </a:solidFill>
              <a:latin typeface="Calibri"/>
              <a:ea typeface="Calibri"/>
              <a:cs typeface="Arial" pitchFamily="34"/>
            </a:endParaRP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 14-15.oktober Distriktskonferanse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</p:txBody>
      </p:sp>
      <p:sp>
        <p:nvSpPr>
          <p:cNvPr id="26" name="Tekstboks 8">
            <a:extLst>
              <a:ext uri="{FF2B5EF4-FFF2-40B4-BE49-F238E27FC236}">
                <a16:creationId xmlns:a16="http://schemas.microsoft.com/office/drawing/2014/main" id="{24DE104E-FAE9-AFF6-2447-903CA2FF8B16}"/>
              </a:ext>
            </a:extLst>
          </p:cNvPr>
          <p:cNvSpPr txBox="1"/>
          <p:nvPr/>
        </p:nvSpPr>
        <p:spPr>
          <a:xfrm>
            <a:off x="1196872" y="5230445"/>
            <a:ext cx="2148933" cy="657243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 dirty="0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August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 dirty="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24.Aug Første medlemsmøte høst.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 dirty="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Prosjekt Yrkesmesse </a:t>
            </a:r>
          </a:p>
          <a:p>
            <a:pPr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 dirty="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30.Aug </a:t>
            </a:r>
            <a:r>
              <a:rPr lang="nb-NO" sz="900" dirty="0" err="1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Eiksetra</a:t>
            </a:r>
            <a:endParaRPr lang="nb-NO" sz="900" dirty="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 b="1" dirty="0">
              <a:solidFill>
                <a:srgbClr val="1F497D"/>
              </a:solidFill>
              <a:latin typeface="Arial" pitchFamily="34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825" b="1" dirty="0">
              <a:solidFill>
                <a:srgbClr val="1F497D"/>
              </a:solidFill>
              <a:latin typeface="Arial" pitchFamily="34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 dirty="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 b="1" dirty="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</p:txBody>
      </p:sp>
      <p:sp>
        <p:nvSpPr>
          <p:cNvPr id="27" name="TekstSylinder 13">
            <a:extLst>
              <a:ext uri="{FF2B5EF4-FFF2-40B4-BE49-F238E27FC236}">
                <a16:creationId xmlns:a16="http://schemas.microsoft.com/office/drawing/2014/main" id="{A41311F7-85C2-6704-1BEC-B6FEC059ACEA}"/>
              </a:ext>
            </a:extLst>
          </p:cNvPr>
          <p:cNvSpPr txBox="1"/>
          <p:nvPr/>
        </p:nvSpPr>
        <p:spPr>
          <a:xfrm>
            <a:off x="3221848" y="1106744"/>
            <a:ext cx="2430269" cy="623248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800" b="1">
                <a:solidFill>
                  <a:srgbClr val="00246C"/>
                </a:solidFill>
                <a:latin typeface="Arial" pitchFamily="34"/>
                <a:ea typeface="ヒラギノ角ゴ Pro W3" pitchFamily="32"/>
              </a:rPr>
              <a:t>Lier Øst Rotary </a:t>
            </a:r>
          </a:p>
          <a:p>
            <a:pPr algn="ctr" defTabSz="685800" eaLnBrk="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800" b="1">
                <a:solidFill>
                  <a:srgbClr val="00246C"/>
                </a:solidFill>
                <a:latin typeface="Arial" pitchFamily="34"/>
                <a:ea typeface="ヒラギノ角ゴ Pro W3" pitchFamily="32"/>
              </a:rPr>
              <a:t>årshjul 2023-24 </a:t>
            </a:r>
          </a:p>
        </p:txBody>
      </p:sp>
      <p:sp>
        <p:nvSpPr>
          <p:cNvPr id="28" name="Tekstboks 8">
            <a:extLst>
              <a:ext uri="{FF2B5EF4-FFF2-40B4-BE49-F238E27FC236}">
                <a16:creationId xmlns:a16="http://schemas.microsoft.com/office/drawing/2014/main" id="{113B4288-FE55-952B-D873-31593681F4A0}"/>
              </a:ext>
            </a:extLst>
          </p:cNvPr>
          <p:cNvSpPr txBox="1"/>
          <p:nvPr/>
        </p:nvSpPr>
        <p:spPr>
          <a:xfrm>
            <a:off x="3345806" y="4658029"/>
            <a:ext cx="2336767" cy="1229660"/>
          </a:xfrm>
          <a:prstGeom prst="rect">
            <a:avLst/>
          </a:prstGeom>
          <a:solidFill>
            <a:srgbClr val="F2F2F2"/>
          </a:solidFill>
          <a:ln w="19046" cap="flat">
            <a:solidFill>
              <a:srgbClr val="01B4E7"/>
            </a:solidFill>
            <a:prstDash val="solid"/>
            <a:miter/>
          </a:ln>
        </p:spPr>
        <p:txBody>
          <a:bodyPr vert="horz" wrap="square" lIns="68580" tIns="34290" rIns="68580" bIns="34290" anchor="t" anchorCtr="1" compatLnSpc="1">
            <a:noAutofit/>
          </a:bodyPr>
          <a:lstStyle/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825" b="1">
                <a:solidFill>
                  <a:srgbClr val="1F497D"/>
                </a:solidFill>
                <a:latin typeface="Arial" pitchFamily="34"/>
                <a:ea typeface="Calibri"/>
                <a:cs typeface="Arial" pitchFamily="34"/>
              </a:rPr>
              <a:t>Juni</a:t>
            </a: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900">
                <a:solidFill>
                  <a:srgbClr val="958D85"/>
                </a:solidFill>
                <a:latin typeface="Calibri"/>
                <a:ea typeface="Calibri"/>
                <a:cs typeface="Arial" pitchFamily="34"/>
              </a:rPr>
              <a:t>Presidentskifte</a:t>
            </a: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 b="1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  <a:p>
            <a:pPr algn="ctr" defTabSz="685800" eaLnBrk="1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900" b="1">
              <a:solidFill>
                <a:srgbClr val="958D85"/>
              </a:solidFill>
              <a:latin typeface="Calibri"/>
              <a:ea typeface="Calibri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689</Words>
  <Application>Microsoft Office PowerPoint</Application>
  <PresentationFormat>Skjermfremvisning (4:3)</PresentationFormat>
  <Paragraphs>227</Paragraphs>
  <Slides>11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5</vt:i4>
      </vt:variant>
      <vt:variant>
        <vt:lpstr>Lysbildetitler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Georgia</vt:lpstr>
      <vt:lpstr>Times New Roman</vt:lpstr>
      <vt:lpstr>Communications_white</vt:lpstr>
      <vt:lpstr>Custom Design</vt:lpstr>
      <vt:lpstr>2_Custom Design</vt:lpstr>
      <vt:lpstr>1_Custom Design</vt:lpstr>
      <vt:lpstr>3_Custom Design</vt:lpstr>
      <vt:lpstr>PowerPoint-presentasjon</vt:lpstr>
      <vt:lpstr>                                  LIER ØST ROTARY KLUBB 2023-2024</vt:lpstr>
      <vt:lpstr>Lier Øst Rotary - Organisering i 2021-2022:</vt:lpstr>
      <vt:lpstr>Lier Øst RK – mål for 2023-2024:</vt:lpstr>
      <vt:lpstr>Lier Øst RK – mål for 2023-2024:</vt:lpstr>
      <vt:lpstr>Lier Øst RK – mål for 2023-2024:</vt:lpstr>
      <vt:lpstr>Lier Øst RK – mål for 2023-2024:</vt:lpstr>
      <vt:lpstr>Lier Øst RK – mål for 2022-2023:</vt:lpstr>
      <vt:lpstr>PowerPoint-presentasjon</vt:lpstr>
      <vt:lpstr>Lier Øst RK – 2022 – 2023 motto:</vt:lpstr>
      <vt:lpstr>                Mine tanker og ønsker for Rotary året 2023-2024: 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Einar Bjune</cp:lastModifiedBy>
  <cp:revision>796</cp:revision>
  <cp:lastPrinted>2023-06-01T15:17:40Z</cp:lastPrinted>
  <dcterms:created xsi:type="dcterms:W3CDTF">2010-04-16T20:11:30Z</dcterms:created>
  <dcterms:modified xsi:type="dcterms:W3CDTF">2023-06-21T11:54:12Z</dcterms:modified>
</cp:coreProperties>
</file>