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  <p:sldMasterId id="2147484198" r:id="rId4"/>
  </p:sldMasterIdLst>
  <p:notesMasterIdLst>
    <p:notesMasterId r:id="rId33"/>
  </p:notesMasterIdLst>
  <p:handoutMasterIdLst>
    <p:handoutMasterId r:id="rId34"/>
  </p:handoutMasterIdLst>
  <p:sldIdLst>
    <p:sldId id="361" r:id="rId5"/>
    <p:sldId id="718" r:id="rId6"/>
    <p:sldId id="371" r:id="rId7"/>
    <p:sldId id="396" r:id="rId8"/>
    <p:sldId id="397" r:id="rId9"/>
    <p:sldId id="405" r:id="rId10"/>
    <p:sldId id="404" r:id="rId11"/>
    <p:sldId id="402" r:id="rId12"/>
    <p:sldId id="374" r:id="rId13"/>
    <p:sldId id="407" r:id="rId14"/>
    <p:sldId id="376" r:id="rId15"/>
    <p:sldId id="377" r:id="rId16"/>
    <p:sldId id="384" r:id="rId17"/>
    <p:sldId id="387" r:id="rId18"/>
    <p:sldId id="401" r:id="rId19"/>
    <p:sldId id="630" r:id="rId20"/>
    <p:sldId id="408" r:id="rId21"/>
    <p:sldId id="378" r:id="rId22"/>
    <p:sldId id="380" r:id="rId23"/>
    <p:sldId id="381" r:id="rId24"/>
    <p:sldId id="385" r:id="rId25"/>
    <p:sldId id="379" r:id="rId26"/>
    <p:sldId id="382" r:id="rId27"/>
    <p:sldId id="390" r:id="rId28"/>
    <p:sldId id="383" r:id="rId29"/>
    <p:sldId id="399" r:id="rId30"/>
    <p:sldId id="262" r:id="rId31"/>
    <p:sldId id="394" r:id="rId3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tne Ulf Anders" initials="VUA" lastIdx="1" clrIdx="0">
    <p:extLst>
      <p:ext uri="{19B8F6BF-5375-455C-9EA6-DF929625EA0E}">
        <p15:presenceInfo xmlns:p15="http://schemas.microsoft.com/office/powerpoint/2012/main" userId="S::Ulf.Anders.Vatne@bilia.no::4ccddce7-c6dc-4563-b2fe-c3b017e660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58585A"/>
    <a:srgbClr val="005DAA"/>
    <a:srgbClr val="FF7600"/>
    <a:srgbClr val="D91B5C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8" autoAdjust="0"/>
    <p:restoredTop sz="94672"/>
  </p:normalViewPr>
  <p:slideViewPr>
    <p:cSldViewPr>
      <p:cViewPr varScale="1">
        <p:scale>
          <a:sx n="108" d="100"/>
          <a:sy n="108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AD92046-4285-49E4-BDE3-53D8E9238B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82" cy="49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6" tIns="46068" rIns="92136" bIns="46068" numCol="1" anchor="t" anchorCtr="0" compatLnSpc="1">
            <a:prstTxWarp prst="textNoShape">
              <a:avLst/>
            </a:prstTxWarp>
          </a:bodyPr>
          <a:lstStyle>
            <a:lvl1pPr defTabSz="921448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D6C2E37-AE8C-458A-A8B1-6ABE37D643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94" y="0"/>
            <a:ext cx="2946181" cy="49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6" tIns="46068" rIns="92136" bIns="46068" numCol="1" anchor="t" anchorCtr="0" compatLnSpc="1">
            <a:prstTxWarp prst="textNoShape">
              <a:avLst/>
            </a:prstTxWarp>
          </a:bodyPr>
          <a:lstStyle>
            <a:lvl1pPr algn="r" defTabSz="921448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B7BF0AB-B332-4D7C-B5DF-991314A8837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6"/>
            <a:ext cx="2946182" cy="49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6" tIns="46068" rIns="92136" bIns="46068" numCol="1" anchor="b" anchorCtr="0" compatLnSpc="1">
            <a:prstTxWarp prst="textNoShape">
              <a:avLst/>
            </a:prstTxWarp>
          </a:bodyPr>
          <a:lstStyle>
            <a:lvl1pPr defTabSz="921448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2B86FF24-E08B-4D00-A539-F6FB7540DF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94" y="9429756"/>
            <a:ext cx="2946181" cy="49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6" tIns="46068" rIns="92136" bIns="46068" numCol="1" anchor="b" anchorCtr="0" compatLnSpc="1">
            <a:prstTxWarp prst="textNoShape">
              <a:avLst/>
            </a:prstTxWarp>
          </a:bodyPr>
          <a:lstStyle>
            <a:lvl1pPr algn="r" defTabSz="921448">
              <a:defRPr sz="1200"/>
            </a:lvl1pPr>
          </a:lstStyle>
          <a:p>
            <a:fld id="{2C7A9FDC-2873-4300-991A-0A1FBAFD102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62C395F-BCB1-40F7-9326-4FF19C1EDF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82" cy="49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6" tIns="46068" rIns="92136" bIns="46068" numCol="1" anchor="t" anchorCtr="0" compatLnSpc="1">
            <a:prstTxWarp prst="textNoShape">
              <a:avLst/>
            </a:prstTxWarp>
          </a:bodyPr>
          <a:lstStyle>
            <a:lvl1pPr defTabSz="921448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D57847C-AB32-4175-B380-CBFAF59D49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494" y="0"/>
            <a:ext cx="2946181" cy="49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6" tIns="46068" rIns="92136" bIns="46068" numCol="1" anchor="t" anchorCtr="0" compatLnSpc="1">
            <a:prstTxWarp prst="textNoShape">
              <a:avLst/>
            </a:prstTxWarp>
          </a:bodyPr>
          <a:lstStyle>
            <a:lvl1pPr algn="r" defTabSz="921448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CA9D6EE-7F37-45B1-94D6-70FE2044AE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C3C0F01-068B-4A63-8B95-B93BA21DA8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0" y="4715665"/>
            <a:ext cx="4983918" cy="446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6" tIns="46068" rIns="92136" bIns="46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910FE6B-81F9-4B09-B354-A6E6FFB092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6"/>
            <a:ext cx="2946182" cy="49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6" tIns="46068" rIns="92136" bIns="46068" numCol="1" anchor="b" anchorCtr="0" compatLnSpc="1">
            <a:prstTxWarp prst="textNoShape">
              <a:avLst/>
            </a:prstTxWarp>
          </a:bodyPr>
          <a:lstStyle>
            <a:lvl1pPr defTabSz="921448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51CDAE9-C8C9-4EEF-9BCA-A480406A9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94" y="9429756"/>
            <a:ext cx="2946181" cy="49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6" tIns="46068" rIns="92136" bIns="46068" numCol="1" anchor="b" anchorCtr="0" compatLnSpc="1">
            <a:prstTxWarp prst="textNoShape">
              <a:avLst/>
            </a:prstTxWarp>
          </a:bodyPr>
          <a:lstStyle>
            <a:lvl1pPr algn="r" defTabSz="921448">
              <a:defRPr sz="1200"/>
            </a:lvl1pPr>
          </a:lstStyle>
          <a:p>
            <a:fld id="{8C6BABF1-FDE7-4232-A9CE-667063F58035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1B56C3C-E86C-4C63-AABA-EFCDAEFB5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37AB85FD-AF73-48E3-A1CA-DECB0CCBB3B8}" type="slidenum">
              <a:rPr lang="en-US" altLang="nb-NO"/>
              <a:pPr>
                <a:spcBef>
                  <a:spcPct val="0"/>
                </a:spcBef>
              </a:pPr>
              <a:t>1</a:t>
            </a:fld>
            <a:endParaRPr lang="en-US" altLang="nb-NO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F5F1435-B167-45A0-ABC4-CB4C25EB1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4A7AB70-AB42-48BB-9F30-A69A756C2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1494E8C0-28A5-4FAC-AADD-5B9AE9A5F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3D749A56-BE27-42BB-B03F-3697E350C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E4C84405-B349-4A3A-BA8E-15188479F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15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7786" indent="-284127" defTabSz="92615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6504" indent="-226045" defTabSz="92615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91734" indent="-226045" defTabSz="92615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46963" indent="-226045" defTabSz="92615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99054" indent="-226045" defTabSz="9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51144" indent="-226045" defTabSz="9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03234" indent="-226045" defTabSz="9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55324" indent="-226045" defTabSz="9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F3CDAFB7-D15F-4E61-9C45-F5E065548F87}" type="slidenum">
              <a:rPr lang="en-US" altLang="nb-NO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7C7EFED0-2519-4C5A-9F41-6EE2250F2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C0647561-88DE-49B5-81DB-E7AEC20ED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DE7ADAA-AF67-43ED-BDCD-AEC052A24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3FF08A9A-624D-4FB9-83E5-CD95853398B4}" type="slidenum">
              <a:rPr lang="en-US" altLang="nb-NO"/>
              <a:pPr>
                <a:spcBef>
                  <a:spcPct val="0"/>
                </a:spcBef>
              </a:pPr>
              <a:t>18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4B444E19-BF5A-440B-812F-9CA097B0A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F7FCF0A-F792-4032-9C49-DA7C29D40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6EA705D-8068-4852-A3A4-BB4BC21CF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7F6FA9A8-AA7D-437C-BAFD-9F99F8C08E0D}" type="slidenum">
              <a:rPr lang="en-US" altLang="nb-NO"/>
              <a:pPr>
                <a:spcBef>
                  <a:spcPct val="0"/>
                </a:spcBef>
              </a:pPr>
              <a:t>19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4D67264C-983B-407B-B33F-851F5B587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3BC53108-1C24-4E31-97BA-FE307B34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5394AB19-7E5A-4805-AB5C-A75469C91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BBAF4279-D90A-4CCE-9884-68777598DFDF}" type="slidenum">
              <a:rPr lang="en-US" altLang="nb-NO"/>
              <a:pPr>
                <a:spcBef>
                  <a:spcPct val="0"/>
                </a:spcBef>
              </a:pPr>
              <a:t>20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E37DF084-CE64-4208-8D2D-DD5C5749A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85EB8079-9D3A-49C4-B8A6-C904BD565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2826CC57-8D59-4FB0-883D-13BB5633F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994FCF70-B304-4B26-8FC6-F5B603F04070}" type="slidenum">
              <a:rPr lang="en-US" altLang="nb-NO"/>
              <a:pPr>
                <a:spcBef>
                  <a:spcPct val="0"/>
                </a:spcBef>
              </a:pPr>
              <a:t>22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267F00E7-1000-4951-85A7-70ED59F513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68B76DEA-D413-4985-97BF-F1782C98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B49511B4-45BA-4DCC-924B-748E168E1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8500B54-1EF8-491E-9E2A-F21BE9C4DA3C}" type="slidenum">
              <a:rPr lang="en-US" altLang="nb-NO"/>
              <a:pPr>
                <a:spcBef>
                  <a:spcPct val="0"/>
                </a:spcBef>
              </a:pPr>
              <a:t>23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0CA56935-8F8F-462F-B94F-DF996E86C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A0969DC1-9638-4B21-8AD7-82157F24E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972BA279-561A-4379-A8AE-C59289BA0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F1CBDB7F-C9C3-445D-AEBB-A6818522E713}" type="slidenum">
              <a:rPr lang="en-US" altLang="nb-NO"/>
              <a:pPr>
                <a:spcBef>
                  <a:spcPct val="0"/>
                </a:spcBef>
              </a:pPr>
              <a:t>25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25A08646-B044-46A4-A426-5D099584E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88C0017-D063-455F-B379-9E6730255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C4DAF4B5-84CD-4C35-BB9B-D68DDD325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330D5C2-7D56-4368-9B19-9BF322B7D782}" type="slidenum">
              <a:rPr lang="en-US" altLang="nb-NO"/>
              <a:pPr>
                <a:spcBef>
                  <a:spcPct val="0"/>
                </a:spcBef>
              </a:pPr>
              <a:t>26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9144EE-B007-4141-85EA-BF6E6F7EC2B5}" type="slidenum">
              <a:rPr lang="nb-NO"/>
              <a:pPr>
                <a:defRPr/>
              </a:pPr>
              <a:t>27</a:t>
            </a:fld>
            <a:endParaRPr lang="nb-NO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833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9D0A9524-D15A-4294-AE1D-78D242C21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31266E2-F4A5-479B-B0B1-5D2A074D5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9148111C-82D0-41C1-BBA4-7398525FE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4664533A-1403-4251-A355-54ADF11E4D46}" type="slidenum">
              <a:rPr lang="en-US" altLang="nb-NO"/>
              <a:pPr>
                <a:spcBef>
                  <a:spcPct val="0"/>
                </a:spcBef>
              </a:pPr>
              <a:t>28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DA342F1-E4B9-408A-B8E5-BBB5E6454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C912771-698B-4711-9B12-3B4315A1A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774ECD4-3096-49FC-83C3-F4D3D8CA5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DEA4561C-446F-4865-A020-D98E573E7E2C}" type="slidenum">
              <a:rPr lang="en-US" altLang="nb-NO"/>
              <a:pPr>
                <a:spcBef>
                  <a:spcPct val="0"/>
                </a:spcBef>
              </a:pPr>
              <a:t>3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45697DB-3BE3-4096-85D6-87EC2BB5C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9477C2B-9233-47E3-877A-AE81E3417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482DE3F-8D70-40BC-9420-A316210BF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3142175C-3598-4E8E-9415-C27DA52EE18A}" type="slidenum">
              <a:rPr lang="en-US" altLang="nb-NO"/>
              <a:pPr>
                <a:spcBef>
                  <a:spcPct val="0"/>
                </a:spcBef>
              </a:pPr>
              <a:t>4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AB93998-088A-4B30-92DA-E0959D8FD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74F2085-487D-4935-ABBF-8E358137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E417466-CCF7-4048-B294-B1894BAD5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5E26F0F0-7A79-4472-BA36-D3AAF6C9E1EA}" type="slidenum">
              <a:rPr lang="en-US" altLang="nb-NO"/>
              <a:pPr>
                <a:spcBef>
                  <a:spcPct val="0"/>
                </a:spcBef>
              </a:pPr>
              <a:t>5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1F4824-632F-4892-B7A8-2A82796BA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98F3782C-ABE3-448D-8888-B9A2A41E2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D46903F-7F5B-41FF-B5B7-8423878F2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18EF350-2ACE-41B1-83B0-75219099D37E}" type="slidenum">
              <a:rPr lang="en-US" altLang="nb-NO"/>
              <a:pPr>
                <a:spcBef>
                  <a:spcPct val="0"/>
                </a:spcBef>
              </a:pPr>
              <a:t>9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E2F7A94-E268-496B-992B-A46D628EE5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A9EB351A-06F4-4AB4-9304-9D3D7E70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322BF46-75CD-4110-B45F-FBCFEC37B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9F9AFEBD-39ED-4A60-9E70-CBA28B463285}" type="slidenum">
              <a:rPr lang="en-US" altLang="nb-NO"/>
              <a:pPr>
                <a:spcBef>
                  <a:spcPct val="0"/>
                </a:spcBef>
              </a:pPr>
              <a:t>11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57993C3-5276-443D-BD3D-7342F1E39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2CD7FC8-FE93-425C-A9FC-2D7F2AAA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9507753-A9F3-45E6-BC7A-C8B964A7E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B4CDFAC4-AB01-4FA7-9848-8200A549458B}" type="slidenum">
              <a:rPr lang="en-US" altLang="nb-NO"/>
              <a:pPr>
                <a:spcBef>
                  <a:spcPct val="0"/>
                </a:spcBef>
              </a:pPr>
              <a:t>12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51094D46-66EB-45FF-9BD2-C54103C7C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97F5A26-E27A-44F7-AEA7-3E2F07B89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5A36D1B3-A452-4EA2-BE1A-8C5647405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4646" indent="-282556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0226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8231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34405" indent="-226045" defTabSz="9214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8649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3858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39067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42766" indent="-226045" defTabSz="92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C22D7211-4C0A-4D29-A2C7-8C4A2D7B0236}" type="slidenum">
              <a:rPr lang="en-US" altLang="nb-NO"/>
              <a:pPr>
                <a:spcBef>
                  <a:spcPct val="0"/>
                </a:spcBef>
              </a:pPr>
              <a:t>13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21FFBC1-A650-4F9C-8E33-3A3445AFC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8F118C0-7FBD-41D3-B13D-79B609DD0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A3781A8-299D-4A66-BE3E-8137D3308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15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37786" indent="-284127" defTabSz="92615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36504" indent="-226045" defTabSz="92615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591734" indent="-226045" defTabSz="92615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46963" indent="-226045" defTabSz="92615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499054" indent="-226045" defTabSz="9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51144" indent="-226045" defTabSz="9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03234" indent="-226045" defTabSz="9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55324" indent="-226045" defTabSz="9261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2F19E5E4-9FB6-42B4-97EB-1E92A46F726C}" type="slidenum">
              <a:rPr lang="en-US" altLang="nb-NO"/>
              <a:pPr>
                <a:spcBef>
                  <a:spcPct val="0"/>
                </a:spcBef>
              </a:pPr>
              <a:t>14</a:t>
            </a:fld>
            <a:endParaRPr lang="en-US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3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F18D8E-995C-4123-A98A-E49207C83B5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7B067-49C2-4E0C-B976-72B5FA96C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9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416318-DAE4-419D-8D0C-0164AD848CB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85C7FC-EE59-4455-B57E-D70EB39BA1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02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61243-925C-47A5-889D-46785079D34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7716E0-CF21-4D52-88B5-26A802D931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095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11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11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84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39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2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04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39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85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34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20235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31738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3992A01D-5D36-4135-A132-C3230AF3125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1B5BF5-BB12-4CA6-8ED4-B3AACDF4D1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89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0EB73D1-9F2E-4E4B-AD5C-4B34611FFD7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12725E-911C-4DC5-90E3-7E606FC0F7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26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EA04FF1-B00C-41B0-A295-9BC810AF8AF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BEEE8A-5476-4372-9198-52391E333F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29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D1CB5F9-9D85-437D-B457-C8619753D07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A6AEC5-760D-4266-8713-CD74396727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85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3BC8580-D351-4D8F-8A50-F49A30914B4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3AF35C-D30E-41F8-8A54-24F222CCBF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28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FDBB01D-AC90-413B-8EA3-F9B688A1C9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88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C9CAEB-C6FF-4CE5-BC36-E7C143DC378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46E74-1D89-4A82-A9F2-32D8E0EFD9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23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03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0DC4C9-6CE8-4CBC-ABF7-8D30D8743A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D9D800-43D3-4816-9B1C-B517279F66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62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F18D8E-995C-4123-A98A-E49207C83B5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7B067-49C2-4E0C-B976-72B5FA96C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29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416318-DAE4-419D-8D0C-0164AD848CB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85C7FC-EE59-4455-B57E-D70EB39BA1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848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61243-925C-47A5-889D-46785079D34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7716E0-CF21-4D52-88B5-26A802D931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103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84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021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146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781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84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22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25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023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695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90388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40026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1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2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C9CAEB-C6FF-4CE5-BC36-E7C143DC378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46E74-1D89-4A82-A9F2-32D8E0EFD9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4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C9CAEB-C6FF-4CE5-BC36-E7C143DC378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46E74-1D89-4A82-A9F2-32D8E0EFD9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26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0DC4C9-6CE8-4CBC-ABF7-8D30D8743A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D9D800-43D3-4816-9B1C-B517279F66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2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778FD6-3CFC-4779-BBB4-48E87A3F84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A84E447-3A9C-4380-9685-3964D7237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1ADB54-7C59-48FF-9485-C9534748E61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214" r:id="rId7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CDB78A-7FFE-4E97-BD73-A8C90396C530}"/>
              </a:ext>
            </a:extLst>
          </p:cNvPr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E7F81CBD-33C8-4C0B-90CC-FAD03F39C6CA}" type="slidenum"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B47D1933-4CB2-4E98-B041-B87B09413E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90" r:id="rId14"/>
    <p:sldLayoutId id="2147484191" r:id="rId15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72DE72-4070-4B0E-95C7-8D8FC9D7BAC6}"/>
              </a:ext>
            </a:extLst>
          </p:cNvPr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B47C57E5-FC78-42DD-99CA-3147CFCD0116}" type="slidenum"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2460E97B-026F-43A0-874A-393AA973BB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CDB78A-7FFE-4E97-BD73-A8C90396C530}"/>
              </a:ext>
            </a:extLst>
          </p:cNvPr>
          <p:cNvSpPr txBox="1"/>
          <p:nvPr/>
        </p:nvSpPr>
        <p:spPr>
          <a:xfrm>
            <a:off x="7086600" y="6477002"/>
            <a:ext cx="1600200" cy="103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nb-NO" sz="675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E7F81CBD-33C8-4C0B-90CC-FAD03F39C6CA}" type="slidenum">
              <a:rPr lang="en-US" altLang="nb-NO" sz="675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nb-NO" sz="675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675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B47D1933-4CB2-4E98-B041-B87B09413E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4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</p:sldLayoutIdLst>
  <p:txStyles>
    <p:titleStyle>
      <a:lvl1pPr algn="ctr" defTabSz="34171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17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17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17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17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892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784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675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566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5985" indent="-255985" algn="l" defTabSz="3417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6022" indent="-213122" algn="l" defTabSz="3417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6060" indent="-170260" algn="l" defTabSz="3417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98960" indent="-170260" algn="l" defTabSz="3417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1860" indent="-170260" algn="l" defTabSz="3417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281B02-D7A4-416B-AD4C-A20D5D159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C7886F10-E80F-4604-9EBC-E731A94C4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07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Aft>
                <a:spcPts val="2400"/>
              </a:spcAft>
            </a:pPr>
            <a:r>
              <a:rPr lang="nb-NO" altLang="nb-NO" sz="4000" dirty="0">
                <a:solidFill>
                  <a:schemeClr val="tx2"/>
                </a:solidFill>
                <a:latin typeface="Arial Narrow" panose="020B0606020202030204" pitchFamily="34" charset="0"/>
              </a:rPr>
              <a:t>Visepresidentens aften 19. mai 2022</a:t>
            </a:r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Subject</a:t>
            </a:r>
          </a:p>
          <a:p>
            <a:endParaRPr lang="nb-NO" altLang="nb-NO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nb-NO" altLang="nb-NO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nb-NO" altLang="nb-NO" b="1" dirty="0">
                <a:solidFill>
                  <a:schemeClr val="tx2"/>
                </a:solidFill>
                <a:latin typeface="Arial Narrow" panose="020B0606020202030204" pitchFamily="34" charset="0"/>
              </a:rPr>
              <a:t>                              Tov Hasler Tovsen – President elect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3DDA0B5-A319-C2BF-C2AF-0BF117304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2600688" cy="2857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A876F5F2-6042-C34B-BEBE-E6E5BC4F3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664289"/>
              </p:ext>
            </p:extLst>
          </p:nvPr>
        </p:nvGraphicFramePr>
        <p:xfrm>
          <a:off x="1066801" y="609600"/>
          <a:ext cx="7086600" cy="5338763"/>
        </p:xfrm>
        <a:graphic>
          <a:graphicData uri="http://schemas.openxmlformats.org/drawingml/2006/table">
            <a:tbl>
              <a:tblPr/>
              <a:tblGrid>
                <a:gridCol w="7086600">
                  <a:extLst>
                    <a:ext uri="{9D8B030D-6E8A-4147-A177-3AD203B41FA5}">
                      <a16:colId xmlns:a16="http://schemas.microsoft.com/office/drawing/2014/main" val="3285388205"/>
                    </a:ext>
                  </a:extLst>
                </a:gridCol>
              </a:tblGrid>
              <a:tr h="1293411">
                <a:tc>
                  <a:txBody>
                    <a:bodyPr/>
                    <a:lstStyle/>
                    <a:p>
                      <a:r>
                        <a:rPr lang="nb-NO" sz="3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HVA ER DISTRIKTETS ROLLE? </a:t>
                      </a:r>
                      <a:endParaRPr lang="nb-NO" sz="1300">
                        <a:effectLst/>
                      </a:endParaRPr>
                    </a:p>
                  </a:txBody>
                  <a:tcPr marL="67289" marR="67289" marT="33644" marB="336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350148"/>
                  </a:ext>
                </a:extLst>
              </a:tr>
              <a:tr h="4045352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nb-NO" sz="2600" dirty="0">
                          <a:effectLst/>
                          <a:latin typeface="ArialMT"/>
                        </a:rPr>
                        <a:t>Hjelpe klubbene og bidra med </a:t>
                      </a:r>
                      <a:r>
                        <a:rPr lang="nb-NO" sz="2600" dirty="0" err="1">
                          <a:effectLst/>
                          <a:latin typeface="ArialMT"/>
                        </a:rPr>
                        <a:t>distriktsressurser</a:t>
                      </a:r>
                      <a:r>
                        <a:rPr lang="nb-NO" sz="2600" dirty="0">
                          <a:effectLst/>
                          <a:latin typeface="ArialMT"/>
                        </a:rPr>
                        <a:t>.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nb-NO" sz="2600" dirty="0">
                          <a:effectLst/>
                          <a:latin typeface="ArialMT"/>
                        </a:rPr>
                        <a:t>Føre tilsyn med at </a:t>
                      </a:r>
                      <a:r>
                        <a:rPr lang="nb-NO" sz="2600" dirty="0" err="1">
                          <a:effectLst/>
                          <a:latin typeface="ArialMT"/>
                        </a:rPr>
                        <a:t>RI’s</a:t>
                      </a:r>
                      <a:r>
                        <a:rPr lang="nb-NO" sz="2600" dirty="0">
                          <a:effectLst/>
                          <a:latin typeface="ArialMT"/>
                        </a:rPr>
                        <a:t> lover/vedtekter blir overholdt.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nb-NO" sz="2600" dirty="0">
                          <a:effectLst/>
                          <a:latin typeface="ArialMT"/>
                        </a:rPr>
                        <a:t>Trene presidenter og klubbledelsen.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nb-NO" sz="2600" dirty="0">
                          <a:effectLst/>
                          <a:latin typeface="ArialMT"/>
                        </a:rPr>
                        <a:t>Kvalifisere klubbene for tilskudd fra </a:t>
                      </a:r>
                      <a:r>
                        <a:rPr lang="nb-NO" sz="2600" dirty="0" err="1">
                          <a:effectLst/>
                          <a:latin typeface="ArialMT"/>
                        </a:rPr>
                        <a:t>Rotary</a:t>
                      </a:r>
                      <a:r>
                        <a:rPr lang="nb-NO" sz="2600" dirty="0">
                          <a:effectLst/>
                          <a:latin typeface="ArialMT"/>
                        </a:rPr>
                        <a:t> </a:t>
                      </a:r>
                      <a:r>
                        <a:rPr lang="nb-NO" sz="2600" dirty="0" err="1">
                          <a:effectLst/>
                          <a:latin typeface="ArialMT"/>
                        </a:rPr>
                        <a:t>Grants</a:t>
                      </a:r>
                      <a:r>
                        <a:rPr lang="nb-NO" sz="2600" dirty="0">
                          <a:effectLst/>
                          <a:latin typeface="ArialMT"/>
                        </a:rPr>
                        <a:t>.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nb-NO" sz="2600" dirty="0">
                          <a:effectLst/>
                          <a:latin typeface="ArialMT"/>
                        </a:rPr>
                        <a:t>Gi tilbud til ungdom. </a:t>
                      </a:r>
                    </a:p>
                  </a:txBody>
                  <a:tcPr marL="67289" marR="67289" marT="33644" marB="336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53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89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E558536-ADE9-4F4B-9261-D52E9D53FD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r>
              <a:rPr lang="nb-NO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KLUBBENES HOVEDOMRÅDER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71486" indent="-571486" defTabSz="457189">
              <a:defRPr/>
            </a:pPr>
            <a:r>
              <a:rPr lang="nb-N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Lede og utvikle klubben med visjonære øyne</a:t>
            </a:r>
          </a:p>
          <a:p>
            <a:pPr marL="571486" indent="-571486" defTabSz="457189">
              <a:defRPr/>
            </a:pPr>
            <a:r>
              <a:rPr lang="nb-N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Iverksette og implementere klubbens strategiske plan som er bygd på våre verdier:</a:t>
            </a:r>
          </a:p>
          <a:p>
            <a:pPr marL="1485863" lvl="2" indent="-571486" defTabSz="457189">
              <a:spcBef>
                <a:spcPts val="18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nb-N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integritet, lederskap, mangfold, tjenester, fellesskap</a:t>
            </a:r>
          </a:p>
          <a:p>
            <a:pPr marL="571486" indent="-571486" defTabSz="457189">
              <a:defRPr/>
            </a:pPr>
            <a:r>
              <a:rPr lang="nb-N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Medlemskap, aktiviteter, prosjekter </a:t>
            </a:r>
            <a:br>
              <a:rPr lang="nb-N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støtte disse, fokus på lokalt men også støtte globalt.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CFD2858-5CFD-FEC3-A934-BC82779C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867400"/>
            <a:ext cx="724001" cy="8383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434DF517-20C3-4737-B2A8-0DCD2069AA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>
                <a:latin typeface="Arial Narrow" panose="020B0606020202030204" pitchFamily="34" charset="0"/>
              </a:rPr>
              <a:t>KLUBBENES HOVEDOMRÅDER, FORTS</a:t>
            </a:r>
            <a:endParaRPr lang="en-US" altLang="nb-NO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457189">
              <a:spcAft>
                <a:spcPts val="1200"/>
              </a:spcAft>
              <a:buNone/>
              <a:defRPr/>
            </a:pPr>
            <a:endParaRPr lang="nb-NO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3" indent="-285743" defTabSz="457189">
              <a:spcAft>
                <a:spcPts val="1200"/>
              </a:spcAft>
              <a:defRPr/>
            </a:pPr>
            <a:r>
              <a:rPr lang="nb-N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Promotere Rotary, lokalt, i distriktet og andre steder. Gjerne i sammen med andre klubber</a:t>
            </a:r>
          </a:p>
          <a:p>
            <a:pPr marL="285743" indent="-285743" defTabSz="457189">
              <a:spcAft>
                <a:spcPts val="1200"/>
              </a:spcAft>
              <a:defRPr/>
            </a:pPr>
            <a:r>
              <a:rPr lang="nb-N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Støtte og styrke medlemskapet</a:t>
            </a:r>
          </a:p>
          <a:p>
            <a:pPr marL="285743" indent="-285743" defTabSz="457189">
              <a:spcAft>
                <a:spcPts val="1200"/>
              </a:spcAft>
              <a:defRPr/>
            </a:pPr>
            <a:r>
              <a:rPr lang="nb-N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Være åpne for nye impulser </a:t>
            </a:r>
          </a:p>
          <a:p>
            <a:pPr marL="285743" indent="-285743" defTabSz="457189">
              <a:spcAft>
                <a:spcPts val="1200"/>
              </a:spcAft>
              <a:defRPr/>
            </a:pPr>
            <a:r>
              <a:rPr lang="nb-N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Følge opp distriktets prioriteringer med handling og aktiviteter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404C33B-B1D8-4D6B-9DDA-A829B46CA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973765"/>
            <a:ext cx="719390" cy="6706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B2C831B-AC8B-4CE7-B227-BF4C4D1377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>
                <a:latin typeface="Arial Narrow" panose="020B0606020202030204" pitchFamily="34" charset="0"/>
              </a:rPr>
              <a:t>KLUBBENS HOVEDOMRÅDER, FORTS</a:t>
            </a:r>
            <a:endParaRPr lang="en-US" altLang="nb-NO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457189">
              <a:buFont typeface="Arial" panose="020B0604020202020204" pitchFamily="34" charset="0"/>
              <a:buNone/>
              <a:defRPr/>
            </a:pPr>
            <a:r>
              <a:rPr lang="nb-NO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Følgende forhold skal på plass i samarbeid med sittende ledelse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defRPr/>
            </a:pPr>
            <a:r>
              <a:rPr lang="nb-NO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Styret i klubben skal meldes inn før 1. april 2023, roller etc.</a:t>
            </a:r>
            <a:endParaRPr lang="nb-NO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defRPr/>
            </a:pPr>
            <a:r>
              <a:rPr lang="nb-NO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Central oppdateres med målene for 2022/ 2023.</a:t>
            </a:r>
            <a:endParaRPr lang="nb-NO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defRPr/>
            </a:pPr>
            <a:r>
              <a:rPr lang="nb-NO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Før 1. juni skal følgende være utarbeidet i styret, klubb og ledelse: Plan for året, </a:t>
            </a:r>
            <a:r>
              <a:rPr lang="nb-NO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årshjul</a:t>
            </a:r>
            <a:r>
              <a:rPr lang="nb-NO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budsjett og målsetningene.</a:t>
            </a:r>
            <a:endParaRPr lang="nb-NO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AAF181A-96ED-E52D-DF54-89DE1AC0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968586"/>
            <a:ext cx="724001" cy="8383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87AE1AFD-DF73-4FB2-AAE6-D4B1C61980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is-IS" altLang="nb-NO">
                <a:latin typeface="Arial Narrow" panose="020B0606020202030204" pitchFamily="34" charset="0"/>
              </a:rPr>
              <a:t>Lier Øst Rotary Klubb (LØRK) – Organisasjon og arbeidsoppgaver i komitéene</a:t>
            </a:r>
            <a:endParaRPr lang="en-US" altLang="nb-NO">
              <a:latin typeface="Arial Narrow" panose="020B0606020202030204" pitchFamily="34" charset="0"/>
            </a:endParaRPr>
          </a:p>
        </p:txBody>
      </p:sp>
      <p:sp>
        <p:nvSpPr>
          <p:cNvPr id="6" name="Avrundet rektangel 5">
            <a:extLst>
              <a:ext uri="{FF2B5EF4-FFF2-40B4-BE49-F238E27FC236}">
                <a16:creationId xmlns:a16="http://schemas.microsoft.com/office/drawing/2014/main" id="{97E85466-2285-4154-9067-45D265D63F95}"/>
              </a:ext>
            </a:extLst>
          </p:cNvPr>
          <p:cNvSpPr/>
          <p:nvPr/>
        </p:nvSpPr>
        <p:spPr>
          <a:xfrm>
            <a:off x="229402" y="2760907"/>
            <a:ext cx="4166135" cy="1378769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600" b="1" dirty="0">
                <a:solidFill>
                  <a:srgbClr val="000000"/>
                </a:solidFill>
              </a:rPr>
              <a:t>Medlemskap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Medlemsverving</a:t>
            </a:r>
            <a:endParaRPr lang="nb-NO" sz="1400" i="1" dirty="0">
              <a:solidFill>
                <a:srgbClr val="000000"/>
              </a:solidFill>
            </a:endParaRP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Klassifikasjon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Oppdatere klubbens yrkesliste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Organisere fadderordning</a:t>
            </a:r>
          </a:p>
        </p:txBody>
      </p:sp>
      <p:sp>
        <p:nvSpPr>
          <p:cNvPr id="2" name="Avrundet rektangel 1">
            <a:extLst>
              <a:ext uri="{FF2B5EF4-FFF2-40B4-BE49-F238E27FC236}">
                <a16:creationId xmlns:a16="http://schemas.microsoft.com/office/drawing/2014/main" id="{DB47946A-E9C0-44BC-84DF-E68E839271F7}"/>
              </a:ext>
            </a:extLst>
          </p:cNvPr>
          <p:cNvSpPr/>
          <p:nvPr/>
        </p:nvSpPr>
        <p:spPr>
          <a:xfrm>
            <a:off x="229402" y="1142999"/>
            <a:ext cx="4166135" cy="1378769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600" b="1" dirty="0">
                <a:solidFill>
                  <a:srgbClr val="000000"/>
                </a:solidFill>
              </a:rPr>
              <a:t>Styret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President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Visepresident 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Sekretær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Kasserer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Past president </a:t>
            </a:r>
          </a:p>
        </p:txBody>
      </p:sp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86FC15DA-E051-4CE2-9B1F-B28DB8D8EDC8}"/>
              </a:ext>
            </a:extLst>
          </p:cNvPr>
          <p:cNvSpPr/>
          <p:nvPr/>
        </p:nvSpPr>
        <p:spPr>
          <a:xfrm>
            <a:off x="4902201" y="1102708"/>
            <a:ext cx="4166135" cy="72609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600" b="1" dirty="0">
                <a:solidFill>
                  <a:srgbClr val="000000"/>
                </a:solidFill>
              </a:rPr>
              <a:t>Program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Utarbeide klubbens møteprogram</a:t>
            </a:r>
            <a:endParaRPr lang="nb-NO" sz="1400" i="1" dirty="0">
              <a:solidFill>
                <a:srgbClr val="000000"/>
              </a:solidFill>
            </a:endParaRPr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71CD1137-C7D2-4E7D-91E7-736AFA365314}"/>
              </a:ext>
            </a:extLst>
          </p:cNvPr>
          <p:cNvSpPr/>
          <p:nvPr/>
        </p:nvSpPr>
        <p:spPr>
          <a:xfrm>
            <a:off x="208418" y="4434805"/>
            <a:ext cx="2915781" cy="1584995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6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nb-NO" sz="16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nb-NO" sz="16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nb-NO" sz="1600" b="1" dirty="0">
                <a:solidFill>
                  <a:srgbClr val="000000"/>
                </a:solidFill>
              </a:rPr>
              <a:t>IT og PR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Møtereferater for nettsiden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Ekstern informasjon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Oppdatering av klubbhåndbok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Oppdatere </a:t>
            </a:r>
            <a:r>
              <a:rPr lang="nb-NO" sz="1400" dirty="0" err="1">
                <a:solidFill>
                  <a:srgbClr val="000000"/>
                </a:solidFill>
              </a:rPr>
              <a:t>LØRK`s</a:t>
            </a:r>
            <a:r>
              <a:rPr lang="nb-NO" sz="1400" dirty="0">
                <a:solidFill>
                  <a:srgbClr val="000000"/>
                </a:solidFill>
              </a:rPr>
              <a:t> nettside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Vurdere </a:t>
            </a:r>
            <a:r>
              <a:rPr lang="nb-NO" sz="1400" dirty="0" err="1">
                <a:solidFill>
                  <a:srgbClr val="000000"/>
                </a:solidFill>
              </a:rPr>
              <a:t>FaceBook</a:t>
            </a:r>
            <a:r>
              <a:rPr lang="nb-NO" sz="1400" dirty="0">
                <a:solidFill>
                  <a:srgbClr val="000000"/>
                </a:solidFill>
              </a:rPr>
              <a:t>-bruk</a:t>
            </a:r>
          </a:p>
          <a:p>
            <a:pPr>
              <a:defRPr/>
            </a:pPr>
            <a:endParaRPr lang="nb-NO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nb-NO" sz="1400" dirty="0">
              <a:solidFill>
                <a:srgbClr val="000000"/>
              </a:solidFill>
            </a:endParaRPr>
          </a:p>
          <a:p>
            <a:pPr marL="342892" indent="-342892">
              <a:buFont typeface="Arial" charset="0"/>
              <a:buChar char="•"/>
              <a:defRPr/>
            </a:pPr>
            <a:endParaRPr lang="nb-NO" sz="1400" i="1" dirty="0"/>
          </a:p>
          <a:p>
            <a:pPr>
              <a:defRPr/>
            </a:pPr>
            <a:endParaRPr lang="nb-NO" sz="1400" i="1" dirty="0"/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EAB2DE91-C44C-4A4E-BCFE-D0BCEBE6D72B}"/>
              </a:ext>
            </a:extLst>
          </p:cNvPr>
          <p:cNvSpPr/>
          <p:nvPr/>
        </p:nvSpPr>
        <p:spPr>
          <a:xfrm>
            <a:off x="4902200" y="2018240"/>
            <a:ext cx="4166135" cy="2121436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600" b="1" dirty="0">
                <a:solidFill>
                  <a:srgbClr val="000000"/>
                </a:solidFill>
              </a:rPr>
              <a:t>Prosjekt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TRF (The Rotary Foundation)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Yrkesmesse</a:t>
            </a:r>
            <a:endParaRPr lang="nb-NO" sz="1400" i="1" dirty="0">
              <a:solidFill>
                <a:srgbClr val="000000"/>
              </a:solidFill>
            </a:endParaRP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Hæla i taket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Prosjekter med Bygdetunet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Andre lokale prosjekter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Ungdomsutveksling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RYLA</a:t>
            </a:r>
          </a:p>
        </p:txBody>
      </p:sp>
      <p:sp>
        <p:nvSpPr>
          <p:cNvPr id="9" name="Avrundet rektangel 8">
            <a:extLst>
              <a:ext uri="{FF2B5EF4-FFF2-40B4-BE49-F238E27FC236}">
                <a16:creationId xmlns:a16="http://schemas.microsoft.com/office/drawing/2014/main" id="{B9D0B583-DD58-4B2F-9DE6-31B17872D897}"/>
              </a:ext>
            </a:extLst>
          </p:cNvPr>
          <p:cNvSpPr/>
          <p:nvPr/>
        </p:nvSpPr>
        <p:spPr>
          <a:xfrm>
            <a:off x="6176617" y="4434806"/>
            <a:ext cx="2743200" cy="919161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600" b="1" dirty="0">
                <a:solidFill>
                  <a:srgbClr val="000000"/>
                </a:solidFill>
              </a:rPr>
              <a:t>Nominasjon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Nominere president elect</a:t>
            </a:r>
            <a:endParaRPr lang="nb-NO" sz="1400" i="1" dirty="0">
              <a:solidFill>
                <a:srgbClr val="000000"/>
              </a:solidFill>
            </a:endParaRP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Nominere styremedlemmer</a:t>
            </a:r>
          </a:p>
        </p:txBody>
      </p:sp>
      <p:sp>
        <p:nvSpPr>
          <p:cNvPr id="10" name="Avrundet rektangel 9">
            <a:extLst>
              <a:ext uri="{FF2B5EF4-FFF2-40B4-BE49-F238E27FC236}">
                <a16:creationId xmlns:a16="http://schemas.microsoft.com/office/drawing/2014/main" id="{EBAC184B-2184-44A9-ACEB-2C6611B930D0}"/>
              </a:ext>
            </a:extLst>
          </p:cNvPr>
          <p:cNvSpPr/>
          <p:nvPr/>
        </p:nvSpPr>
        <p:spPr>
          <a:xfrm>
            <a:off x="6176617" y="5649097"/>
            <a:ext cx="2692400" cy="661917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600" b="1" dirty="0">
                <a:solidFill>
                  <a:srgbClr val="000000"/>
                </a:solidFill>
              </a:rPr>
              <a:t>Revisjon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Revisjon av </a:t>
            </a:r>
            <a:r>
              <a:rPr lang="nb-NO" sz="1400" dirty="0" err="1">
                <a:solidFill>
                  <a:srgbClr val="000000"/>
                </a:solidFill>
              </a:rPr>
              <a:t>LØRK`s</a:t>
            </a:r>
            <a:r>
              <a:rPr lang="nb-NO" sz="1400" dirty="0">
                <a:solidFill>
                  <a:srgbClr val="000000"/>
                </a:solidFill>
              </a:rPr>
              <a:t> regnskap</a:t>
            </a:r>
            <a:endParaRPr lang="nb-NO" sz="1400" i="1" dirty="0">
              <a:solidFill>
                <a:srgbClr val="000000"/>
              </a:solidFill>
            </a:endParaRPr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6D7F604D-4406-4868-A6B0-76633BAA0053}"/>
              </a:ext>
            </a:extLst>
          </p:cNvPr>
          <p:cNvSpPr/>
          <p:nvPr/>
        </p:nvSpPr>
        <p:spPr>
          <a:xfrm>
            <a:off x="3293790" y="4463380"/>
            <a:ext cx="2754562" cy="1584995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600" b="1" dirty="0">
                <a:solidFill>
                  <a:srgbClr val="000000"/>
                </a:solidFill>
              </a:rPr>
              <a:t>Kameratskap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Servering til klubbmøter og møter med gjester</a:t>
            </a:r>
            <a:endParaRPr lang="nb-NO" sz="1400" i="1" dirty="0">
              <a:solidFill>
                <a:srgbClr val="000000"/>
              </a:solidFill>
            </a:endParaRP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Arrangere rakfiskaften og sommeravslutning</a:t>
            </a:r>
          </a:p>
          <a:p>
            <a:pPr marL="342892" indent="-342892">
              <a:buFont typeface="Arial" charset="0"/>
              <a:buChar char="•"/>
              <a:defRPr/>
            </a:pPr>
            <a:r>
              <a:rPr lang="nb-NO" sz="1400" dirty="0">
                <a:solidFill>
                  <a:srgbClr val="000000"/>
                </a:solidFill>
              </a:rPr>
              <a:t>Arrangere jubileumsfester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0BBA207-1ADC-2B5B-A359-A80CE9268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96000"/>
            <a:ext cx="657219" cy="7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61F391D0-22C4-4333-95FD-2FF8DFED9E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763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s-IS" altLang="nb-NO" dirty="0"/>
              <a:t>Lier Øst Rotary - Organisering i 2021-2022:</a:t>
            </a:r>
            <a:endParaRPr lang="en-US" alt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BC1DF66-345D-58AC-D0AD-57DC1E643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199" y="2971741"/>
            <a:ext cx="724001" cy="838317"/>
          </a:xfrm>
        </p:spPr>
      </p:pic>
      <p:sp>
        <p:nvSpPr>
          <p:cNvPr id="17" name="Avrundet rektangel 5">
            <a:extLst>
              <a:ext uri="{FF2B5EF4-FFF2-40B4-BE49-F238E27FC236}">
                <a16:creationId xmlns:a16="http://schemas.microsoft.com/office/drawing/2014/main" id="{890C48D3-4312-4717-AE5E-D8A1AE0F7677}"/>
              </a:ext>
            </a:extLst>
          </p:cNvPr>
          <p:cNvSpPr/>
          <p:nvPr/>
        </p:nvSpPr>
        <p:spPr>
          <a:xfrm>
            <a:off x="254017" y="3037637"/>
            <a:ext cx="2754562" cy="1744949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600" b="1" dirty="0">
              <a:solidFill>
                <a:srgbClr val="000000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600" b="1" dirty="0">
              <a:solidFill>
                <a:srgbClr val="000000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b="1" dirty="0">
                <a:solidFill>
                  <a:srgbClr val="000000"/>
                </a:solidFill>
                <a:latin typeface="Calibri"/>
              </a:rPr>
              <a:t>Medlemskap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Øivind Hannisdal, </a:t>
            </a:r>
            <a:r>
              <a:rPr lang="nb-NO" sz="1400" i="1" dirty="0">
                <a:solidFill>
                  <a:srgbClr val="000000"/>
                </a:solidFill>
                <a:latin typeface="Calibri"/>
              </a:rPr>
              <a:t>leder</a:t>
            </a:r>
            <a:endParaRPr lang="nb-NO" sz="14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Ahmed El Badry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Hans Arne Odde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Jan Dybvik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 err="1">
                <a:solidFill>
                  <a:srgbClr val="000000"/>
                </a:solidFill>
                <a:latin typeface="Calibri"/>
              </a:rPr>
              <a:t>Matthé</a:t>
            </a:r>
            <a:r>
              <a:rPr lang="nb-NO" sz="1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Calibri"/>
              </a:rPr>
              <a:t>Schouten</a:t>
            </a:r>
            <a:endParaRPr lang="nb-NO" sz="14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Jan Vidar Thoresen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4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Avrundet rektangel 1">
            <a:extLst>
              <a:ext uri="{FF2B5EF4-FFF2-40B4-BE49-F238E27FC236}">
                <a16:creationId xmlns:a16="http://schemas.microsoft.com/office/drawing/2014/main" id="{F7E004BC-BF74-4342-88FC-A3F332C5693E}"/>
              </a:ext>
            </a:extLst>
          </p:cNvPr>
          <p:cNvSpPr/>
          <p:nvPr/>
        </p:nvSpPr>
        <p:spPr>
          <a:xfrm>
            <a:off x="305602" y="1122629"/>
            <a:ext cx="2733579" cy="1709066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b="1" dirty="0">
                <a:solidFill>
                  <a:srgbClr val="000000"/>
                </a:solidFill>
                <a:latin typeface="Calibri"/>
              </a:rPr>
              <a:t>Styret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Tov Tovsen, </a:t>
            </a:r>
            <a:r>
              <a:rPr lang="nb-NO" sz="1400" i="1" dirty="0">
                <a:solidFill>
                  <a:srgbClr val="000000"/>
                </a:solidFill>
                <a:latin typeface="Calibri"/>
              </a:rPr>
              <a:t>president</a:t>
            </a:r>
          </a:p>
          <a:p>
            <a:pPr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Svein Abrahamsen, </a:t>
            </a:r>
            <a:r>
              <a:rPr lang="nb-NO" sz="1400" i="1" dirty="0">
                <a:solidFill>
                  <a:srgbClr val="000000"/>
                </a:solidFill>
                <a:latin typeface="Calibri"/>
              </a:rPr>
              <a:t>visepresident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Svein Marfi, </a:t>
            </a:r>
            <a:r>
              <a:rPr lang="nb-NO" sz="1400" i="1" dirty="0">
                <a:solidFill>
                  <a:srgbClr val="000000"/>
                </a:solidFill>
                <a:latin typeface="Calibri"/>
              </a:rPr>
              <a:t>sekretær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Per Christian Leer, </a:t>
            </a:r>
            <a:r>
              <a:rPr lang="nb-NO" sz="1400" i="1" dirty="0">
                <a:solidFill>
                  <a:srgbClr val="000000"/>
                </a:solidFill>
                <a:latin typeface="Calibri"/>
              </a:rPr>
              <a:t>kasserer</a:t>
            </a:r>
            <a:endParaRPr lang="nb-NO" sz="1400" dirty="0">
              <a:solidFill>
                <a:srgbClr val="000000"/>
              </a:solidFill>
              <a:latin typeface="Calibri"/>
            </a:endParaRPr>
          </a:p>
          <a:p>
            <a:pPr>
              <a:defRPr/>
            </a:pPr>
            <a:r>
              <a:rPr lang="nb-NO" sz="1400" dirty="0">
                <a:solidFill>
                  <a:srgbClr val="000000"/>
                </a:solidFill>
              </a:rPr>
              <a:t>Ulf Vatne, </a:t>
            </a:r>
            <a:r>
              <a:rPr lang="nb-NO" sz="1400" i="1" dirty="0" err="1">
                <a:solidFill>
                  <a:srgbClr val="000000"/>
                </a:solidFill>
              </a:rPr>
              <a:t>past</a:t>
            </a:r>
            <a:r>
              <a:rPr lang="nb-NO" sz="1400" i="1" dirty="0">
                <a:solidFill>
                  <a:srgbClr val="000000"/>
                </a:solidFill>
              </a:rPr>
              <a:t> president</a:t>
            </a:r>
            <a:endParaRPr lang="nb-NO" sz="1400" i="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19" name="Avrundet rektangel 4">
            <a:extLst>
              <a:ext uri="{FF2B5EF4-FFF2-40B4-BE49-F238E27FC236}">
                <a16:creationId xmlns:a16="http://schemas.microsoft.com/office/drawing/2014/main" id="{07A04854-6395-4DF9-9BD9-AEE51B45E338}"/>
              </a:ext>
            </a:extLst>
          </p:cNvPr>
          <p:cNvSpPr/>
          <p:nvPr/>
        </p:nvSpPr>
        <p:spPr>
          <a:xfrm>
            <a:off x="3276600" y="1122629"/>
            <a:ext cx="2590799" cy="1709067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b="1" dirty="0">
                <a:solidFill>
                  <a:srgbClr val="000000"/>
                </a:solidFill>
                <a:latin typeface="Calibri"/>
              </a:rPr>
              <a:t>Program</a:t>
            </a:r>
          </a:p>
          <a:p>
            <a:pPr>
              <a:defRPr/>
            </a:pPr>
            <a:r>
              <a:rPr lang="nb-NO" sz="1400" dirty="0">
                <a:solidFill>
                  <a:srgbClr val="000000"/>
                </a:solidFill>
              </a:rPr>
              <a:t>Svein Abrahamsen, </a:t>
            </a:r>
            <a:r>
              <a:rPr lang="nb-NO" sz="1400" i="1" dirty="0">
                <a:solidFill>
                  <a:srgbClr val="000000"/>
                </a:solidFill>
              </a:rPr>
              <a:t>leder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Oddbjørn Flem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Ulf Vatne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</a:rPr>
              <a:t>Gunnar Moen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</a:rPr>
              <a:t>Hans Jan Håkonsen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</a:rPr>
              <a:t>Torbjørn Sakseide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Odd Treffen</a:t>
            </a:r>
          </a:p>
        </p:txBody>
      </p:sp>
      <p:sp>
        <p:nvSpPr>
          <p:cNvPr id="20" name="Avrundet rektangel 6">
            <a:extLst>
              <a:ext uri="{FF2B5EF4-FFF2-40B4-BE49-F238E27FC236}">
                <a16:creationId xmlns:a16="http://schemas.microsoft.com/office/drawing/2014/main" id="{A9C21395-E02D-4433-994F-025FF521DCA0}"/>
              </a:ext>
            </a:extLst>
          </p:cNvPr>
          <p:cNvSpPr/>
          <p:nvPr/>
        </p:nvSpPr>
        <p:spPr>
          <a:xfrm>
            <a:off x="6226615" y="3037637"/>
            <a:ext cx="2754562" cy="1742113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600" b="1" dirty="0">
              <a:solidFill>
                <a:srgbClr val="000000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600" b="1" dirty="0">
              <a:solidFill>
                <a:srgbClr val="000000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600" b="1" dirty="0">
              <a:solidFill>
                <a:srgbClr val="000000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b="1" dirty="0">
                <a:solidFill>
                  <a:srgbClr val="000000"/>
                </a:solidFill>
                <a:latin typeface="Calibri"/>
              </a:rPr>
              <a:t>IT og PR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Runar Bakke, </a:t>
            </a:r>
            <a:r>
              <a:rPr lang="nb-NO" sz="1400" i="1" dirty="0">
                <a:solidFill>
                  <a:srgbClr val="000000"/>
                </a:solidFill>
                <a:latin typeface="Calibri"/>
              </a:rPr>
              <a:t>leder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Einar Bjune, CICO, web ansv.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Ragnar Swift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Torbjørn Sakseide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Per Olav Stenseth</a:t>
            </a:r>
          </a:p>
          <a:p>
            <a:pPr>
              <a:defRPr/>
            </a:pPr>
            <a:r>
              <a:rPr lang="nb-NO" sz="1400" dirty="0">
                <a:solidFill>
                  <a:srgbClr val="000000"/>
                </a:solidFill>
              </a:rPr>
              <a:t>Per Erik Svendsrud</a:t>
            </a:r>
            <a:endParaRPr lang="nb-NO" sz="14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400" dirty="0">
              <a:solidFill>
                <a:srgbClr val="000000"/>
              </a:solidFill>
              <a:latin typeface="Calibri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nb-NO" sz="1400" dirty="0">
              <a:solidFill>
                <a:srgbClr val="000000"/>
              </a:solidFill>
              <a:latin typeface="Calibri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nb-NO" sz="1400" i="1" dirty="0">
              <a:solidFill>
                <a:prstClr val="white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4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Avrundet rektangel 7">
            <a:extLst>
              <a:ext uri="{FF2B5EF4-FFF2-40B4-BE49-F238E27FC236}">
                <a16:creationId xmlns:a16="http://schemas.microsoft.com/office/drawing/2014/main" id="{526D2EAD-6F02-497F-AA9D-8E1D6FF09A4E}"/>
              </a:ext>
            </a:extLst>
          </p:cNvPr>
          <p:cNvSpPr/>
          <p:nvPr/>
        </p:nvSpPr>
        <p:spPr>
          <a:xfrm>
            <a:off x="3245998" y="3037637"/>
            <a:ext cx="2590799" cy="1742113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b="1" dirty="0">
                <a:solidFill>
                  <a:srgbClr val="000000"/>
                </a:solidFill>
                <a:latin typeface="Calibri"/>
              </a:rPr>
              <a:t>Prosjekt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Håvard Fosså, </a:t>
            </a:r>
            <a:r>
              <a:rPr lang="nb-NO" sz="1400" i="1" dirty="0">
                <a:solidFill>
                  <a:srgbClr val="000000"/>
                </a:solidFill>
                <a:latin typeface="Calibri"/>
              </a:rPr>
              <a:t>leder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Bjørn Corneliussen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Helge Skare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Kjell Brurberg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Kjetil Lian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Tore Braathen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Avrundet rektangel 8">
            <a:extLst>
              <a:ext uri="{FF2B5EF4-FFF2-40B4-BE49-F238E27FC236}">
                <a16:creationId xmlns:a16="http://schemas.microsoft.com/office/drawing/2014/main" id="{75C0F3C0-5303-4BD3-9FF0-F9783796D11C}"/>
              </a:ext>
            </a:extLst>
          </p:cNvPr>
          <p:cNvSpPr/>
          <p:nvPr/>
        </p:nvSpPr>
        <p:spPr>
          <a:xfrm>
            <a:off x="6226615" y="4985692"/>
            <a:ext cx="2743200" cy="1166139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b="1" dirty="0">
                <a:solidFill>
                  <a:srgbClr val="000000"/>
                </a:solidFill>
                <a:latin typeface="Calibri"/>
              </a:rPr>
              <a:t>Nominasjon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Øivind Hannisdal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Per Erik Svendsrud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Ulf Vatne</a:t>
            </a:r>
          </a:p>
        </p:txBody>
      </p:sp>
      <p:sp>
        <p:nvSpPr>
          <p:cNvPr id="23" name="Avrundet rektangel 9">
            <a:extLst>
              <a:ext uri="{FF2B5EF4-FFF2-40B4-BE49-F238E27FC236}">
                <a16:creationId xmlns:a16="http://schemas.microsoft.com/office/drawing/2014/main" id="{6FBF8909-E375-48F9-BAA1-DB020CF235CB}"/>
              </a:ext>
            </a:extLst>
          </p:cNvPr>
          <p:cNvSpPr/>
          <p:nvPr/>
        </p:nvSpPr>
        <p:spPr>
          <a:xfrm>
            <a:off x="284619" y="4967980"/>
            <a:ext cx="2692400" cy="810228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b="1" dirty="0">
                <a:solidFill>
                  <a:srgbClr val="000000"/>
                </a:solidFill>
                <a:latin typeface="Calibri"/>
              </a:rPr>
              <a:t>Revisjon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Ragnar Swift</a:t>
            </a:r>
            <a:endParaRPr lang="nb-NO" sz="1400" i="1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Gunnar Hersleth</a:t>
            </a:r>
          </a:p>
        </p:txBody>
      </p:sp>
      <p:sp>
        <p:nvSpPr>
          <p:cNvPr id="24" name="Avrundet rektangel 13">
            <a:extLst>
              <a:ext uri="{FF2B5EF4-FFF2-40B4-BE49-F238E27FC236}">
                <a16:creationId xmlns:a16="http://schemas.microsoft.com/office/drawing/2014/main" id="{64CDD871-56B5-4E65-8962-8C76BD75F457}"/>
              </a:ext>
            </a:extLst>
          </p:cNvPr>
          <p:cNvSpPr/>
          <p:nvPr/>
        </p:nvSpPr>
        <p:spPr>
          <a:xfrm>
            <a:off x="6257217" y="1122627"/>
            <a:ext cx="2754562" cy="1709068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600" b="1" dirty="0">
                <a:solidFill>
                  <a:srgbClr val="000000"/>
                </a:solidFill>
                <a:latin typeface="Calibri"/>
              </a:rPr>
              <a:t>Kameratskap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Gunnar </a:t>
            </a:r>
            <a:r>
              <a:rPr lang="nb-NO" sz="1400" dirty="0" err="1">
                <a:solidFill>
                  <a:srgbClr val="000000"/>
                </a:solidFill>
                <a:latin typeface="Calibri"/>
              </a:rPr>
              <a:t>Hersleth</a:t>
            </a:r>
            <a:r>
              <a:rPr lang="nb-NO" sz="1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nb-NO" sz="1400" i="1" dirty="0">
                <a:solidFill>
                  <a:srgbClr val="000000"/>
                </a:solidFill>
                <a:latin typeface="Calibri"/>
              </a:rPr>
              <a:t>leder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Arne </a:t>
            </a:r>
            <a:r>
              <a:rPr lang="nb-NO" sz="1400" dirty="0" err="1">
                <a:solidFill>
                  <a:srgbClr val="000000"/>
                </a:solidFill>
                <a:latin typeface="Calibri"/>
              </a:rPr>
              <a:t>Lauålien</a:t>
            </a:r>
            <a:endParaRPr lang="nb-NO" sz="14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Jan Dybvik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Kjell </a:t>
            </a:r>
            <a:r>
              <a:rPr lang="nb-NO" sz="1400" dirty="0" err="1">
                <a:solidFill>
                  <a:srgbClr val="000000"/>
                </a:solidFill>
                <a:latin typeface="Calibri"/>
              </a:rPr>
              <a:t>Brurberg</a:t>
            </a:r>
            <a:endParaRPr lang="nb-NO" sz="1400" dirty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Calibri"/>
              </a:rPr>
              <a:t>Tormod Opsahl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41E9FB-1431-750B-4A47-7D4A3A2CE197}"/>
              </a:ext>
            </a:extLst>
          </p:cNvPr>
          <p:cNvSpPr/>
          <p:nvPr/>
        </p:nvSpPr>
        <p:spPr>
          <a:xfrm>
            <a:off x="0" y="45720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Organisering LØRK 2022- 2023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6323A5D-336E-9F27-6578-D033108F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20304"/>
            <a:ext cx="657219" cy="7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857250"/>
            <a:ext cx="5143500" cy="459014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6BF361D6-7C37-2A4F-BA0D-39D28A0F2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65A6B5C-5868-4B40-ABDC-47CE934F6052}"/>
              </a:ext>
            </a:extLst>
          </p:cNvPr>
          <p:cNvSpPr txBox="1"/>
          <p:nvPr/>
        </p:nvSpPr>
        <p:spPr>
          <a:xfrm>
            <a:off x="2117035" y="1192696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i="1" dirty="0"/>
              <a:t>Jeg har alltid vært leder av noe...</a:t>
            </a:r>
          </a:p>
        </p:txBody>
      </p:sp>
    </p:spTree>
    <p:extLst>
      <p:ext uri="{BB962C8B-B14F-4D97-AF65-F5344CB8AC3E}">
        <p14:creationId xmlns:p14="http://schemas.microsoft.com/office/powerpoint/2010/main" val="111850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5E5FE-866B-A21A-0C88-759A5A77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Organisering og komiteledere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A84A3C-6795-764C-6891-3CE0E53FD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er ønskelig at komiteene konstituerer seg selv</a:t>
            </a:r>
          </a:p>
          <a:p>
            <a:r>
              <a:rPr lang="nb-NO" dirty="0"/>
              <a:t>Om det fremmes slikt ønske kan komiteene velge sin egen leder blant komiteens medlemmer</a:t>
            </a:r>
          </a:p>
          <a:p>
            <a:r>
              <a:rPr lang="nb-NO" dirty="0"/>
              <a:t>Alle medlemmer skal delta i en komite</a:t>
            </a:r>
          </a:p>
          <a:p>
            <a:r>
              <a:rPr lang="nb-NO" dirty="0"/>
              <a:t>Det er et mål at alle skal kunne bidra der de føler seg mest nyttige. Dersom noen ønsker å bidra i en annen komite enn den de er plassert i må slike ønsker fremmes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000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E33A9280-1730-4B80-BC47-8C4A77D214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>
                <a:latin typeface="Arial Narrow" panose="020B0606020202030204" pitchFamily="34" charset="0"/>
              </a:rPr>
              <a:t>Lier Øst RK – </a:t>
            </a:r>
            <a:r>
              <a:rPr lang="en-US" altLang="nb-NO" dirty="0" err="1">
                <a:latin typeface="Arial Narrow" panose="020B0606020202030204" pitchFamily="34" charset="0"/>
              </a:rPr>
              <a:t>veien</a:t>
            </a:r>
            <a:r>
              <a:rPr lang="en-US" altLang="nb-NO" dirty="0">
                <a:latin typeface="Arial Narrow" panose="020B0606020202030204" pitchFamily="34" charset="0"/>
              </a:rPr>
              <a:t> </a:t>
            </a:r>
            <a:r>
              <a:rPr lang="en-US" altLang="nb-NO" dirty="0" err="1">
                <a:latin typeface="Arial Narrow" panose="020B0606020202030204" pitchFamily="34" charset="0"/>
              </a:rPr>
              <a:t>videre</a:t>
            </a:r>
            <a:r>
              <a:rPr lang="en-US" altLang="nb-NO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Noen kritiske oppgaver for et bærekraftig LØRK: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Skape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innhold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med et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program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også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appelere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potensielle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medlemmer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Bevare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videreutvikle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det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klubbmiljøet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Medlemsverving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Følge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opp utviklingen i klubb økonomien</a:t>
            </a: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Fortsette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med de prosjektene som vi har holdt på med +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vurdere nye.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1CAB393-A3F6-6BDB-5268-B88631AE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067417"/>
            <a:ext cx="657219" cy="7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BBEC38D-12D9-4296-8C04-AC64A911FE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>
                <a:latin typeface="Arial Narrow" panose="020B0606020202030204" pitchFamily="34" charset="0"/>
              </a:rPr>
              <a:t>Lier Øst RK – mål for 2022-2023: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Medlemskap-komiteen – medlemsverving.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Aktiviteter:</a:t>
            </a:r>
            <a:b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Mål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medlemmer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30.06.2023 med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yrkesaktive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pensjonister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kvinner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Dette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målet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må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drøftes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kanskje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30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medlemmer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passe?</a:t>
            </a:r>
          </a:p>
          <a:p>
            <a:pPr marL="342900" indent="-3429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Klubben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skal diskutere nye, potensielle medlemmer til LØRK, og utarbeide en prioritetsliste over hvilke kandidater vi skal invitere først.</a:t>
            </a:r>
          </a:p>
          <a:p>
            <a:pPr marL="342900" indent="-3429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Forslagsstiller til nye, potesielle medlemmer skal være fadder for disse personene når de kommer på sitt første møte i klubben. Fadderen skal også følge opp når disse eventuelt blir opptatt som medlem.</a:t>
            </a:r>
          </a:p>
          <a:p>
            <a:pPr marL="342900" indent="-3429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Høsten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skal prioriteres til å få potensielle medlemmer inn på møtene.</a:t>
            </a:r>
          </a:p>
          <a:p>
            <a:pPr marL="342900" indent="-3429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Kontinuerlig oppdatere klubbens yrkesliste.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1600" dirty="0">
              <a:ea typeface="+mn-ea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BA181AC-F1D7-3D85-9341-C3A6BF2C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973765"/>
            <a:ext cx="657219" cy="7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8581F5-29E2-2348-8B09-4064B2D6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Familie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076119-AD4E-6B49-B2EB-7FDD1C27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925764"/>
          </a:xfrm>
        </p:spPr>
        <p:txBody>
          <a:bodyPr>
            <a:normAutofit/>
          </a:bodyPr>
          <a:lstStyle/>
          <a:p>
            <a:r>
              <a:rPr lang="nb-NO" dirty="0"/>
              <a:t>Gift med Janicke 1976 (filolog og grønn politiker)</a:t>
            </a:r>
          </a:p>
          <a:p>
            <a:r>
              <a:rPr lang="nb-NO" dirty="0"/>
              <a:t>Fire barn, tre gutter og en jente født mellom 1982 og 1992 (to liunger og to bergensere)</a:t>
            </a:r>
          </a:p>
          <a:p>
            <a:r>
              <a:rPr lang="nb-NO" dirty="0"/>
              <a:t>Bodd på Tranby siden 1990</a:t>
            </a:r>
          </a:p>
        </p:txBody>
      </p:sp>
    </p:spTree>
    <p:extLst>
      <p:ext uri="{BB962C8B-B14F-4D97-AF65-F5344CB8AC3E}">
        <p14:creationId xmlns:p14="http://schemas.microsoft.com/office/powerpoint/2010/main" val="339346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60842F38-B650-4367-BD91-D48155370B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>
                <a:latin typeface="Arial Narrow" panose="020B0606020202030204" pitchFamily="34" charset="0"/>
              </a:rPr>
              <a:t>Lier Øst RK – mål for 2022-2023: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Programkomiteen: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Rotary året skal komiteen prioritere følgende program: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Eksterne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foredragsholdere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Foredrag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klubbens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egne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medlemmer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andre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klubber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Bedriftsbesøk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Egoforedrag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Møter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relatert til medlemsverving etter Medlemskapskomiteens behov</a:t>
            </a:r>
          </a:p>
          <a:p>
            <a:pPr marL="457200" indent="-457200" defTabSz="457189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Rotary-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informasjon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hvordan lære mer om Rotary i det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daglige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A5F1742-3248-46C3-AAFE-3BA3FF2DF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96000"/>
            <a:ext cx="657219" cy="7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tel 1">
            <a:extLst>
              <a:ext uri="{FF2B5EF4-FFF2-40B4-BE49-F238E27FC236}">
                <a16:creationId xmlns:a16="http://schemas.microsoft.com/office/drawing/2014/main" id="{EA13DDF0-7B74-47C0-AABD-3976AD62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nb-NO" dirty="0">
                <a:latin typeface="Arial Narrow" panose="020B0606020202030204" pitchFamily="34" charset="0"/>
              </a:rPr>
              <a:t>Lier Øst RK – mål for 2021-2022:</a:t>
            </a:r>
            <a:endParaRPr lang="nb-NO" altLang="nb-NO" dirty="0">
              <a:latin typeface="Arial Narrow" panose="020B0606020202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4B63F4-3A82-474B-8D25-F8F84B92435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189">
              <a:buFont typeface="Arial" panose="020B0604020202020204" pitchFamily="34" charset="0"/>
              <a:buNone/>
              <a:defRPr/>
            </a:pPr>
            <a:r>
              <a:rPr lang="nb-NO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Prosjektkomiteen:</a:t>
            </a: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Rotary-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året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2022 -2023 skal komiteen prioritere følgende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prosjekter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Hæla i taket som må vurderes </a:t>
            </a:r>
            <a:r>
              <a:rPr lang="nb-NO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mht</a:t>
            </a:r>
            <a:r>
              <a:rPr lang="nb-NO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 og innhold</a:t>
            </a: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Prosjekter med </a:t>
            </a:r>
            <a:r>
              <a:rPr lang="nb-NO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Eiksetra</a:t>
            </a:r>
            <a:endParaRPr lang="nb-NO" sz="1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Prosjekter med Bygdetunet</a:t>
            </a: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Miljø og naturvern (hva kan vi engasjere oss i og bidra med)</a:t>
            </a: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RYLA-kandidat</a:t>
            </a: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Mentoring</a:t>
            </a: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42" lvl="1" indent="-342892" defTabSz="457189">
              <a:buFont typeface="Arial" charset="0"/>
              <a:buChar char="•"/>
              <a:defRPr/>
            </a:pPr>
            <a:r>
              <a:rPr lang="nb-NO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Overfor Lier kommune</a:t>
            </a:r>
          </a:p>
          <a:p>
            <a:pPr marL="742942" lvl="1" indent="-342892" defTabSz="457189">
              <a:buFont typeface="Arial" charset="0"/>
              <a:buChar char="•"/>
              <a:defRPr/>
            </a:pPr>
            <a:r>
              <a:rPr lang="nb-NO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Studenter</a:t>
            </a:r>
          </a:p>
          <a:p>
            <a:pPr marL="742942" lvl="1" indent="-342892" defTabSz="457189">
              <a:buFont typeface="Arial" charset="0"/>
              <a:buChar char="•"/>
              <a:defRPr/>
            </a:pPr>
            <a:r>
              <a:rPr lang="nb-NO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Flyktninger fra Ukraina og andre som trenger støtte</a:t>
            </a:r>
          </a:p>
          <a:p>
            <a:pPr marL="342892" indent="-342892" defTabSz="457189">
              <a:buFont typeface="Arial" charset="0"/>
              <a:buChar char="•"/>
              <a:defRPr/>
            </a:pP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buFont typeface="Arial" charset="0"/>
              <a:buChar char="•"/>
              <a:defRPr/>
            </a:pP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buFont typeface="Arial" charset="0"/>
              <a:buChar char="•"/>
              <a:defRPr/>
            </a:pP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B8CE37F-D335-EBD1-8E27-F7FC281A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096000"/>
            <a:ext cx="657219" cy="7609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A9257474-DCA0-4896-8734-6CA907A0A8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>
                <a:latin typeface="Arial Narrow" panose="020B0606020202030204" pitchFamily="34" charset="0"/>
              </a:rPr>
              <a:t>Lier Øst RK – mål for 2021-2022: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457189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og PR-komiteen:</a:t>
            </a: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Rotary året skal komiteen prioritere følgende arbeids oppgaver:</a:t>
            </a: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Tilrettelegge digitale løsninger for å gjennomføre klubb møtene digitalt slik at medlemmer som ikke kan delta fysisk også kan ta del i møtene</a:t>
            </a: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Møtereferater for klubbens hjemmeside</a:t>
            </a: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Ekstern informasjon og markedsføring av LØRK</a:t>
            </a: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Oppdatering av klubbhåndbok</a:t>
            </a: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Oppdatere LØRK`s nettside</a:t>
            </a: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Oppdatere og følge opp Facebook</a:t>
            </a:r>
          </a:p>
          <a:p>
            <a:pPr marL="0" indent="0" defTabSz="457189">
              <a:buNone/>
              <a:defRPr/>
            </a:pPr>
            <a:endParaRPr lang="nb-NO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buFont typeface="Arial" charset="0"/>
              <a:buChar char="•"/>
              <a:defRPr/>
            </a:pP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218E6CF-B85D-3238-8F8B-751623D9A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96000"/>
            <a:ext cx="657219" cy="7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B8004141-1C04-4D67-94B6-B0CE027931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>
                <a:latin typeface="Arial Narrow" panose="020B0606020202030204" pitchFamily="34" charset="0"/>
              </a:rPr>
              <a:t>Lier Øst RK – mål for 2022-2023: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457189">
              <a:buFont typeface="Arial" panose="020B0604020202020204" pitchFamily="34" charset="0"/>
              <a:buNone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Kameratskapskomiteen:</a:t>
            </a: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Rotary-året skal komiteen prioritere følgende arbeidsoppgaver: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ea typeface="+mn-ea"/>
            </a:endParaRP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Servering til klubbmøter og møter med gjester</a:t>
            </a:r>
            <a:endParaRPr lang="nb-NO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buFont typeface="Arial" charset="0"/>
              <a:buChar char="•"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Arrangere rakfiskaften og sommeravslutning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7B1016D-BBBA-35DE-7CDC-1ED55F9A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96000"/>
            <a:ext cx="657219" cy="7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tel 1">
            <a:extLst>
              <a:ext uri="{FF2B5EF4-FFF2-40B4-BE49-F238E27FC236}">
                <a16:creationId xmlns:a16="http://schemas.microsoft.com/office/drawing/2014/main" id="{8ACCCAFA-54EA-4399-828F-4DF8AA2A8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nb-NO" dirty="0">
                <a:latin typeface="Arial Narrow" panose="020B0606020202030204" pitchFamily="34" charset="0"/>
              </a:rPr>
              <a:t>Lier Øst RK – </a:t>
            </a:r>
            <a:r>
              <a:rPr lang="en-US" altLang="nb-NO" dirty="0" err="1">
                <a:latin typeface="Arial Narrow" panose="020B0606020202030204" pitchFamily="34" charset="0"/>
              </a:rPr>
              <a:t>foreløpig</a:t>
            </a:r>
            <a:r>
              <a:rPr lang="en-US" altLang="nb-NO" dirty="0">
                <a:latin typeface="Arial Narrow" panose="020B0606020202030204" pitchFamily="34" charset="0"/>
              </a:rPr>
              <a:t> </a:t>
            </a:r>
            <a:r>
              <a:rPr lang="en-US" altLang="nb-NO" dirty="0" err="1">
                <a:latin typeface="Arial Narrow" panose="020B0606020202030204" pitchFamily="34" charset="0"/>
              </a:rPr>
              <a:t>budsjett</a:t>
            </a:r>
            <a:r>
              <a:rPr lang="en-US" altLang="nb-NO" dirty="0">
                <a:latin typeface="Arial Narrow" panose="020B0606020202030204" pitchFamily="34" charset="0"/>
              </a:rPr>
              <a:t> for 2021-2022 - </a:t>
            </a:r>
            <a:r>
              <a:rPr lang="en-US" altLang="nb-NO" dirty="0" err="1">
                <a:latin typeface="Arial Narrow" panose="020B0606020202030204" pitchFamily="34" charset="0"/>
              </a:rPr>
              <a:t>kommentarer</a:t>
            </a:r>
            <a:r>
              <a:rPr lang="en-US" altLang="nb-NO" dirty="0">
                <a:latin typeface="Arial Narrow" panose="020B0606020202030204" pitchFamily="34" charset="0"/>
              </a:rPr>
              <a:t>:</a:t>
            </a:r>
            <a:endParaRPr lang="nb-NO" altLang="nb-NO" dirty="0">
              <a:latin typeface="Arial Narrow" panose="020B0606020202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F1A780-FF11-4F69-B8EF-B24F5C15E7F7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189">
              <a:buFont typeface="Arial" panose="020B0604020202020204" pitchFamily="34" charset="0"/>
              <a:buAutoNum type="arabicParenR"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Føre en økonomi basert på årsmøtevedtak fra 22.11.2018 og klubbens soliditet.</a:t>
            </a:r>
          </a:p>
          <a:p>
            <a:pPr marL="342900" indent="-342900" defTabSz="457189">
              <a:buFont typeface="Arial" panose="020B0604020202020204" pitchFamily="34" charset="0"/>
              <a:buAutoNum type="arabicParenR"/>
              <a:defRPr/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LØRK bidrar ikke til End Polio Now eller TRF (The Rotary Foundation) </a:t>
            </a:r>
            <a:b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Medlemmene oppfordres til å bidra til disse formålene etter egen evne og lyst. </a:t>
            </a: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B347B59-190D-FD4B-8641-D7946C43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096000"/>
            <a:ext cx="657219" cy="76099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58EC2C6C-9033-4E6F-9B98-77AD5C863D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>
                <a:latin typeface="Arial Narrow" panose="020B0606020202030204" pitchFamily="34" charset="0"/>
              </a:rPr>
              <a:t>Lier Øst RK – 2022 – 2023 motto: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457189" eaLnBrk="1" fontAlgn="auto" hangingPunct="1">
              <a:spcAft>
                <a:spcPts val="0"/>
              </a:spcAft>
              <a:buNone/>
              <a:defRPr/>
            </a:pPr>
            <a:endParaRPr lang="nb-NO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None/>
              <a:defRPr/>
            </a:pPr>
            <a:endParaRPr lang="nb-NO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None/>
              <a:defRPr/>
            </a:pPr>
            <a:r>
              <a:rPr lang="nb-NO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Klubbens motto er at medlemmene gjennom ulike møter og aktiviteter skal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ha:</a:t>
            </a:r>
          </a:p>
          <a:p>
            <a:pPr defTabSz="457189"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Opplevd noe</a:t>
            </a:r>
          </a:p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Lært noe</a:t>
            </a:r>
          </a:p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Delt noe</a:t>
            </a:r>
          </a:p>
          <a:p>
            <a:pPr defTabSz="457189"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None/>
              <a:defRPr/>
            </a:pP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 Arne Odde</a:t>
            </a:r>
            <a:endParaRPr lang="en-US" sz="1600" i="1" dirty="0">
              <a:ea typeface="+mn-ea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EC4695E-7C68-33D5-73BC-8BFA4275A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96000"/>
            <a:ext cx="657219" cy="7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65196AAD-B206-45A5-B811-291F6437CD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>
                <a:latin typeface="Arial Narrow" panose="020B0606020202030204" pitchFamily="34" charset="0"/>
              </a:rPr>
              <a:t>Lier Øst RK – 2022-2023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 marL="0" indent="0" algn="ctr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 tanker og ønsker for Rotary </a:t>
            </a:r>
            <a:r>
              <a:rPr lang="en-US" sz="19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året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2022-2023: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9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r>
              <a:rPr lang="nb-NO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Klubb møter med spennende og engasjerende innhold</a:t>
            </a: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Fortsette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prosjektene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holdt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 </a:t>
            </a: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kanskje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noen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nye (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miljø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naturvern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Mentoring?)</a:t>
            </a: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kjent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hverandre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gjennom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oppdatering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yrkeslista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“mini-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egoforedrag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Lykkes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 målene for medlemsverving</a:t>
            </a: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 mer anerkjent i Lier </a:t>
            </a: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Få en god utvikling i klubbøkonomien</a:t>
            </a: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skal føle seg engasjert og verdsatt</a:t>
            </a: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189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Lykke til alle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sammen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defTabSz="457189" eaLnBrk="1" fontAlgn="auto" hangingPunct="1">
              <a:spcAft>
                <a:spcPts val="0"/>
              </a:spcAft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5686CB4-9F9D-3E7E-610B-00CE87585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96000"/>
            <a:ext cx="657219" cy="7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737" y="977970"/>
            <a:ext cx="5829300" cy="323850"/>
          </a:xfrm>
        </p:spPr>
        <p:txBody>
          <a:bodyPr/>
          <a:lstStyle/>
          <a:p>
            <a:pPr>
              <a:defRPr/>
            </a:pPr>
            <a:r>
              <a:rPr lang="nb-NO" sz="1500" dirty="0"/>
              <a:t>Hjelperrollen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6556" y="1052513"/>
            <a:ext cx="4533900" cy="48458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Om jeg vil lykkes i å føre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et menneske mot et bestemt mål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må jeg først finne mennesket der det er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å begynne akkurat der.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nb-NO" sz="975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For å hjelpe noen må jeg selv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forstå mer enn den jeg vil hjelpe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men jeg må også forstå det samme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som den jeg vil hjelpe forstår.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nb-NO" sz="975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Om jeg ikke kan det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- da hjelper det ikke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om jeg kan eller vet mer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nb-NO" sz="975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Om det er viktigere for meg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å vise hvor mye jeg selv kan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så beror det på at jeg er hovmodig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og egentlig ønsker å bli beundret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- i stedet for å hjelpe.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nb-NO" sz="975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All ekte hjelpsomhet begynner med ydmykhet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mot den jeg vil hjelpe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Å hjelpe er å tjene – ikke å herske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nb-NO" sz="975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Kan jeg ikke oppfylle 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disse krav kan jeg heller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nb-NO" sz="975" dirty="0"/>
              <a:t>ikke hjelpe noen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nb-NO" sz="9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750" dirty="0"/>
              <a:t>Søren Kierkegaard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nb-NO" sz="6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116703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56F4D93C-607C-4932-8B04-41293AF409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>
                <a:latin typeface="Arial Narrow" panose="020B0606020202030204" pitchFamily="34" charset="0"/>
              </a:rPr>
              <a:t>Lier Øst RK – 2022-2023: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Kjære rotary venner:</a:t>
            </a:r>
          </a:p>
          <a:p>
            <a:pPr marL="0" indent="0" algn="ctr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Takk for oppmerksomheten!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D1DFA02-ED74-FC55-5EEF-F6AE8681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96000"/>
            <a:ext cx="657219" cy="7609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1AC296F-A019-4902-9396-B4C40D9E5E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 dirty="0">
                <a:latin typeface="Arial Narrow" panose="020B0606020202030204" pitchFamily="34" charset="0"/>
              </a:rPr>
              <a:t>Lier Øst Rotary </a:t>
            </a:r>
            <a:r>
              <a:rPr lang="nb-NO" altLang="nb-NO" sz="2800" dirty="0" err="1">
                <a:latin typeface="Arial Narrow" panose="020B0606020202030204" pitchFamily="34" charset="0"/>
              </a:rPr>
              <a:t>Klubb`s</a:t>
            </a:r>
            <a:r>
              <a:rPr lang="nb-NO" altLang="nb-NO" sz="2800" dirty="0">
                <a:latin typeface="Arial Narrow" panose="020B0606020202030204" pitchFamily="34" charset="0"/>
              </a:rPr>
              <a:t> visjon:</a:t>
            </a:r>
            <a:endParaRPr lang="en-US" altLang="nb-NO" sz="28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r>
              <a:rPr lang="nb-NO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Lier Øst Rotary klubb skal være en dynamisk og bærekraftig klubb.</a:t>
            </a:r>
          </a:p>
          <a:p>
            <a:pPr marL="0" indent="0" defTabSz="457189">
              <a:buNone/>
              <a:defRPr/>
            </a:pPr>
            <a:r>
              <a:rPr lang="nb-NO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Gode programmer, prosjekter og lokale aktiviteter skal gi grunnlag for styrking av det gode samholdet, aktiv rekruttering og utviklingen av yrkesnettverket.</a:t>
            </a:r>
          </a:p>
          <a:p>
            <a:pPr marL="285743" indent="-285743" defTabSz="457189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b="1" dirty="0">
              <a:ea typeface="+mn-ea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06FDA37-B635-E111-2F9A-1ED4CB893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981641"/>
            <a:ext cx="724001" cy="8383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32848BA-30F7-4F6B-B220-993FC87979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 dirty="0">
                <a:latin typeface="Arial Narrow" panose="020B0606020202030204" pitchFamily="34" charset="0"/>
              </a:rPr>
              <a:t>Lier Øst Rotary </a:t>
            </a:r>
            <a:r>
              <a:rPr lang="nb-NO" altLang="nb-NO" sz="2800" dirty="0" err="1">
                <a:latin typeface="Arial Narrow" panose="020B0606020202030204" pitchFamily="34" charset="0"/>
              </a:rPr>
              <a:t>Klubb`s</a:t>
            </a:r>
            <a:r>
              <a:rPr lang="nb-NO" altLang="nb-NO" sz="2800" dirty="0">
                <a:latin typeface="Arial Narrow" panose="020B0606020202030204" pitchFamily="34" charset="0"/>
              </a:rPr>
              <a:t> strategi:</a:t>
            </a:r>
            <a:endParaRPr lang="en-US" altLang="nb-NO" sz="28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>
              <a:defRPr/>
            </a:pPr>
            <a:r>
              <a:rPr lang="nb-NO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Klubben må sørge for aktiv rekruttering av nye medlemmer. Samtidig er det viktig å motivere medlemmene til å fortsette medlemskapet. Det er en prioritert oppgave til å vise omsorg for alle medlemmer og ikke minst de eldre medlemmene. Det skal etableres faste kontaktpersoner med ansvar for oppfølging av den enkelte som det er behov for å vise ekstra omsorg.</a:t>
            </a:r>
          </a:p>
          <a:p>
            <a:pPr>
              <a:defRPr/>
            </a:pPr>
            <a:r>
              <a:rPr lang="nb-NO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Målgruppen er primært tidligere og nåværende yrkesaktive med god karakter og med god anseelse i utøvelsen av sitt yrke. Det må skapes en arena hvor Rotary generelt og Lier Øst spesielt blir markedsført i lokalsamfunnet (flere lokale prosjekter og aktiviteter «som synes»). </a:t>
            </a:r>
          </a:p>
          <a:p>
            <a:pPr>
              <a:defRPr/>
            </a:pPr>
            <a:r>
              <a:rPr lang="nb-NO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Klubben skal ha et opplegg for etablering av fadderordninger for nye medlemmer iht. klubbhåndboken. Klubbhåndboken skal revideres/oppdateres årlig eller etter behov.</a:t>
            </a:r>
          </a:p>
          <a:p>
            <a:pPr>
              <a:defRPr/>
            </a:pPr>
            <a:r>
              <a:rPr lang="nb-NO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suksesskriterium er at medlemmene bidrar aktivt for å legge til rette for prosjekter og aktiviteter som fokuserer på medlemsutvikling. </a:t>
            </a:r>
          </a:p>
          <a:p>
            <a:pPr>
              <a:defRPr/>
            </a:pPr>
            <a:r>
              <a:rPr lang="nb-NO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 vil bli lagt vekt på aktiviteter som fremmer kunnskap om det enkelte medlem og dermed synligjøre den ressursen det enkelte medlem representerer og den store ressursen klubben samlet  utgjør.</a:t>
            </a:r>
          </a:p>
          <a:p>
            <a:pPr>
              <a:defRPr/>
            </a:pPr>
            <a:r>
              <a:rPr lang="nb-NO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Klubben vurderer å arrangere møteplasser for yrkesaktive, innovatører og grundere med dagsaktuelle temaer som visualiserer framtidige utfordringer for kommunens innbyggere. Det blir avgjørende at man makter å invitere ressurspersoner som kan tiltrekke et bredt publikum og derved fremtidige rotarianere.</a:t>
            </a: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1745DC0-941A-DF2A-A116-82491678B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973765"/>
            <a:ext cx="724001" cy="8383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26FB2A0-BA03-4D98-9B14-E54B065F1CD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>
                <a:latin typeface="Arial Narrow" panose="020B0606020202030204" pitchFamily="34" charset="0"/>
              </a:rPr>
              <a:t>Lier Øst Rotary </a:t>
            </a:r>
            <a:r>
              <a:rPr lang="nb-NO" altLang="nb-NO" dirty="0" err="1">
                <a:latin typeface="Arial Narrow" panose="020B0606020202030204" pitchFamily="34" charset="0"/>
              </a:rPr>
              <a:t>Klubb`s</a:t>
            </a:r>
            <a:r>
              <a:rPr lang="nb-NO" altLang="nb-NO" dirty="0">
                <a:latin typeface="Arial Narrow" panose="020B0606020202030204" pitchFamily="34" charset="0"/>
              </a:rPr>
              <a:t> strategi - 2:</a:t>
            </a:r>
            <a:endParaRPr lang="en-US" altLang="nb-NO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772400" cy="467836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>
              <a:defRPr/>
            </a:pPr>
            <a:r>
              <a:rPr lang="nb-NO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Klubben skal aktivt sørge for at klubbens medlemmer blir gitt anledning til videreutvikling. Det skal stimuleres deltakelse på Rotary Leadership Institute (RLI).</a:t>
            </a:r>
          </a:p>
          <a:p>
            <a:pPr>
              <a:defRPr/>
            </a:pPr>
            <a:r>
              <a:rPr lang="nb-NO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Markedsføringen må styrkes gjennom bl.a. innlegg i lokale media, men også gjennom aktiv bruk av sosiale medier. Det må jobbes videre med plan for utvikling av nettverk av potensielle medlemmer gjennom venner, bekjente og naboer.</a:t>
            </a:r>
          </a:p>
          <a:p>
            <a:pPr>
              <a:defRPr/>
            </a:pPr>
            <a:r>
              <a:rPr lang="nb-NO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Klubben skal også bidra aktivt til samarbeid med andre klubber i regionen for å markedsføre Rotary generelt men også som arenaer for gjensidig ideutveksling og mulige samarbeidprosjekter.</a:t>
            </a:r>
          </a:p>
          <a:p>
            <a:pPr>
              <a:defRPr/>
            </a:pPr>
            <a:r>
              <a:rPr lang="nb-NO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Klubben vil bruke prosjekter som arbeidet på </a:t>
            </a:r>
            <a:r>
              <a:rPr lang="nb-NO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Eiksetra</a:t>
            </a:r>
            <a:r>
              <a:rPr lang="nb-NO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Hæla i taket og </a:t>
            </a:r>
            <a:r>
              <a:rPr lang="nb-NO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mentoringoppgaver</a:t>
            </a:r>
            <a:r>
              <a:rPr lang="nb-NO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 verktøy for å markedsføre prosjekter som gagner lokalsamfunnet.</a:t>
            </a:r>
          </a:p>
          <a:p>
            <a:pPr>
              <a:defRPr/>
            </a:pPr>
            <a:r>
              <a:rPr lang="nb-NO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 største trusselen mot å nå våre mål er likegyldighet og mangel på handlekraft og initiativ. Det skal derfor utvikles konkrete oppgaver til klubbens komiteer for å sikre engasjement og handlekraft. Komiteene vil rapportere månedlig om komiteenes aktiviteter og engasjementer.</a:t>
            </a:r>
          </a:p>
          <a:p>
            <a:pPr marL="0" indent="0" defTabSz="457189">
              <a:buFont typeface="Arial" panose="020B0604020202020204" pitchFamily="34" charset="0"/>
              <a:buNone/>
              <a:defRPr/>
            </a:pPr>
            <a:endParaRPr lang="nb-N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C6F211-0810-7095-2FD1-F0B05E69F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903650"/>
            <a:ext cx="724001" cy="8383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D8952D-F22E-776B-B4FA-93199758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Dostriktsguvernør</a:t>
            </a:r>
            <a:r>
              <a:rPr lang="nb-NO" dirty="0"/>
              <a:t> 2022 -2023</a:t>
            </a:r>
          </a:p>
        </p:txBody>
      </p:sp>
      <p:pic>
        <p:nvPicPr>
          <p:cNvPr id="5121" name="Picture 1" descr="page9image3200607408">
            <a:extLst>
              <a:ext uri="{FF2B5EF4-FFF2-40B4-BE49-F238E27FC236}">
                <a16:creationId xmlns:a16="http://schemas.microsoft.com/office/drawing/2014/main" id="{BD81CA1A-561E-27F6-1DB4-A8F4AB1F5E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80431"/>
            <a:ext cx="16764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CF38845-C050-11A4-1911-4DF2F846CEE8}"/>
              </a:ext>
            </a:extLst>
          </p:cNvPr>
          <p:cNvSpPr/>
          <p:nvPr/>
        </p:nvSpPr>
        <p:spPr>
          <a:xfrm>
            <a:off x="2286000" y="22932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Terje Jørgensen Løken </a:t>
            </a:r>
          </a:p>
          <a:p>
            <a:r>
              <a:rPr lang="nb-NO" dirty="0"/>
              <a:t>Født 21. november 1980 </a:t>
            </a:r>
            <a:endParaRPr lang="nb-N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764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887A25DA-6CB7-90D1-A4B6-C0A662F71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23258"/>
              </p:ext>
            </p:extLst>
          </p:nvPr>
        </p:nvGraphicFramePr>
        <p:xfrm>
          <a:off x="2829406" y="1143000"/>
          <a:ext cx="6085994" cy="4764482"/>
        </p:xfrm>
        <a:graphic>
          <a:graphicData uri="http://schemas.openxmlformats.org/drawingml/2006/table">
            <a:tbl>
              <a:tblPr/>
              <a:tblGrid>
                <a:gridCol w="3042997">
                  <a:extLst>
                    <a:ext uri="{9D8B030D-6E8A-4147-A177-3AD203B41FA5}">
                      <a16:colId xmlns:a16="http://schemas.microsoft.com/office/drawing/2014/main" val="3213666634"/>
                    </a:ext>
                  </a:extLst>
                </a:gridCol>
                <a:gridCol w="3042997">
                  <a:extLst>
                    <a:ext uri="{9D8B030D-6E8A-4147-A177-3AD203B41FA5}">
                      <a16:colId xmlns:a16="http://schemas.microsoft.com/office/drawing/2014/main" val="179689504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r>
                        <a:rPr lang="nb-NO" sz="3400" dirty="0">
                          <a:solidFill>
                            <a:srgbClr val="FFFFFF"/>
                          </a:solidFill>
                          <a:effectLst/>
                          <a:latin typeface="Arial,Bold"/>
                        </a:rPr>
                        <a:t>JENNIFER JONES </a:t>
                      </a:r>
                      <a:endParaRPr lang="nb-NO" sz="1400" dirty="0">
                        <a:effectLst/>
                      </a:endParaRPr>
                    </a:p>
                    <a:p>
                      <a:r>
                        <a:rPr lang="nb-NO" sz="25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RI President 2022 </a:t>
                      </a:r>
                      <a:endParaRPr lang="nb-NO" sz="1400" dirty="0">
                        <a:effectLst/>
                      </a:endParaRPr>
                    </a:p>
                    <a:p>
                      <a:r>
                        <a:rPr lang="nb-NO" sz="25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nb-NO" sz="1400" dirty="0">
                        <a:effectLst/>
                      </a:endParaRPr>
                    </a:p>
                    <a:p>
                      <a:r>
                        <a:rPr lang="nb-NO" sz="25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 </a:t>
                      </a:r>
                      <a:endParaRPr lang="nb-NO" sz="1400" dirty="0">
                        <a:effectLst/>
                      </a:endParaRPr>
                    </a:p>
                  </a:txBody>
                  <a:tcPr marL="70562" marR="70562" marT="35281" marB="352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• Rotarianer siden 1997 </a:t>
                      </a:r>
                      <a:endParaRPr lang="nb-NO" sz="1400" dirty="0">
                        <a:effectLst/>
                      </a:endParaRPr>
                    </a:p>
                    <a:p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• Medlem av </a:t>
                      </a:r>
                      <a:r>
                        <a:rPr lang="nb-NO" sz="2200" dirty="0" err="1">
                          <a:effectLst/>
                          <a:latin typeface="Arial" panose="020B0604020202020204" pitchFamily="34" charset="0"/>
                        </a:rPr>
                        <a:t>Rotary</a:t>
                      </a:r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 Club </a:t>
                      </a:r>
                      <a:r>
                        <a:rPr lang="nb-NO" sz="2200" dirty="0" err="1"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 Windsor-</a:t>
                      </a:r>
                      <a:r>
                        <a:rPr lang="nb-NO" sz="2200" dirty="0" err="1">
                          <a:effectLst/>
                          <a:latin typeface="Arial" panose="020B0604020202020204" pitchFamily="34" charset="0"/>
                        </a:rPr>
                        <a:t>Roseland</a:t>
                      </a:r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, Ontario, Canada </a:t>
                      </a:r>
                      <a:endParaRPr lang="nb-NO" sz="1400" dirty="0">
                        <a:effectLst/>
                      </a:endParaRPr>
                    </a:p>
                    <a:p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• Grunnlegger og styreleder av Media Street Productions Inc. </a:t>
                      </a:r>
                      <a:endParaRPr lang="nb-NO" sz="1400" dirty="0">
                        <a:effectLst/>
                      </a:endParaRPr>
                    </a:p>
                    <a:p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• Doktorgrad i jus </a:t>
                      </a:r>
                      <a:endParaRPr lang="nb-NO" sz="1400" dirty="0">
                        <a:effectLst/>
                      </a:endParaRPr>
                    </a:p>
                    <a:p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• Fokus </a:t>
                      </a:r>
                      <a:r>
                        <a:rPr lang="nb-NO" sz="2200" dirty="0" err="1">
                          <a:effectLst/>
                          <a:latin typeface="Arial" panose="020B0604020202020204" pitchFamily="34" charset="0"/>
                        </a:rPr>
                        <a:t>pa</a:t>
                      </a:r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̊ </a:t>
                      </a:r>
                      <a:endParaRPr lang="nb-NO" sz="1400" dirty="0">
                        <a:effectLst/>
                      </a:endParaRPr>
                    </a:p>
                    <a:p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• Mangfold, Likeverd og </a:t>
                      </a:r>
                      <a:r>
                        <a:rPr lang="nb-NO" sz="2200" dirty="0" err="1">
                          <a:effectLst/>
                          <a:latin typeface="Arial" panose="020B0604020202020204" pitchFamily="34" charset="0"/>
                        </a:rPr>
                        <a:t>Inkludeirng</a:t>
                      </a:r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 (DEI) </a:t>
                      </a:r>
                      <a:endParaRPr lang="nb-NO" sz="1400" dirty="0">
                        <a:effectLst/>
                      </a:endParaRPr>
                    </a:p>
                    <a:p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• “</a:t>
                      </a:r>
                      <a:r>
                        <a:rPr lang="nb-NO" sz="2200" dirty="0" err="1">
                          <a:effectLst/>
                          <a:latin typeface="Arial" panose="020B0604020202020204" pitchFamily="34" charset="0"/>
                        </a:rPr>
                        <a:t>Empowering</a:t>
                      </a:r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b-NO" sz="2200" dirty="0" err="1">
                          <a:effectLst/>
                          <a:latin typeface="Arial" panose="020B0604020202020204" pitchFamily="34" charset="0"/>
                        </a:rPr>
                        <a:t>girls</a:t>
                      </a:r>
                      <a:r>
                        <a:rPr lang="nb-NO" sz="2200" dirty="0">
                          <a:effectLst/>
                          <a:latin typeface="Arial" panose="020B0604020202020204" pitchFamily="34" charset="0"/>
                        </a:rPr>
                        <a:t>” </a:t>
                      </a:r>
                      <a:endParaRPr lang="nb-NO" sz="1400" dirty="0">
                        <a:effectLst/>
                      </a:endParaRPr>
                    </a:p>
                  </a:txBody>
                  <a:tcPr marL="70562" marR="70562" marT="35281" marB="352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788575"/>
                  </a:ext>
                </a:extLst>
              </a:tr>
            </a:tbl>
          </a:graphicData>
        </a:graphic>
      </p:graphicFrame>
      <p:pic>
        <p:nvPicPr>
          <p:cNvPr id="4097" name="Picture 1" descr="page14image3200703008">
            <a:extLst>
              <a:ext uri="{FF2B5EF4-FFF2-40B4-BE49-F238E27FC236}">
                <a16:creationId xmlns:a16="http://schemas.microsoft.com/office/drawing/2014/main" id="{E73D2DE9-CFA0-8D60-2872-AFAD6682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3" y="1174531"/>
            <a:ext cx="2286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0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977ADB-018F-32F1-0867-F27059A5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Distrikt 2310 organisasjon 2022-2023  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10FC8A07-920D-BBC7-C510-5AB0AE858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274464"/>
              </p:ext>
            </p:extLst>
          </p:nvPr>
        </p:nvGraphicFramePr>
        <p:xfrm>
          <a:off x="1219201" y="1219200"/>
          <a:ext cx="6553200" cy="4800602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43540653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421232224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826611497"/>
                    </a:ext>
                  </a:extLst>
                </a:gridCol>
              </a:tblGrid>
              <a:tr h="283672">
                <a:tc>
                  <a:txBody>
                    <a:bodyPr/>
                    <a:lstStyle/>
                    <a:p>
                      <a:r>
                        <a:rPr lang="nb-NO" sz="1300" b="1">
                          <a:effectLst/>
                          <a:latin typeface="Arial" panose="020B0604020202020204" pitchFamily="34" charset="0"/>
                        </a:rPr>
                        <a:t>Styret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923156"/>
                  </a:ext>
                </a:extLst>
              </a:tr>
              <a:tr h="283672"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Distriktsguvernør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Terje J. Løken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  <a:latin typeface="ArialMT"/>
                        </a:rPr>
                        <a:t>Nesbyen RK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686"/>
                  </a:ext>
                </a:extLst>
              </a:tr>
              <a:tr h="501881"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Innkommende Distriktsguvernør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Torhild Hallre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  <a:latin typeface="ArialMT"/>
                        </a:rPr>
                        <a:t>Oslo RK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65650"/>
                  </a:ext>
                </a:extLst>
              </a:tr>
              <a:tr h="501881"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Nominert Distriktsguvernør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Helle Kjørlaug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  <a:latin typeface="ArialMT"/>
                        </a:rPr>
                        <a:t>Skaugum RK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73129"/>
                  </a:ext>
                </a:extLst>
              </a:tr>
              <a:tr h="501881"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Forrige Distriktsguvernør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Erik K. Normann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  <a:latin typeface="ArialMT"/>
                        </a:rPr>
                        <a:t>Maridalen RK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21939"/>
                  </a:ext>
                </a:extLst>
              </a:tr>
              <a:tr h="501881"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Tidligere Distriktsguvernør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Inger-Marie S. Blix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  <a:latin typeface="ArialMT"/>
                        </a:rPr>
                        <a:t>Drammen RK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357345"/>
                  </a:ext>
                </a:extLst>
              </a:tr>
              <a:tr h="261851">
                <a:tc>
                  <a:txBody>
                    <a:bodyPr/>
                    <a:lstStyle/>
                    <a:p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84119"/>
                  </a:ext>
                </a:extLst>
              </a:tr>
              <a:tr h="283672"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Distriktsekretær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Christian E. Borgen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  <a:latin typeface="ArialMT"/>
                        </a:rPr>
                        <a:t>Bærums Verk RK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98109"/>
                  </a:ext>
                </a:extLst>
              </a:tr>
              <a:tr h="283672"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Lovrådsrepresentant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Stig Asmussen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  <a:latin typeface="ArialMT"/>
                        </a:rPr>
                        <a:t>Oslo RK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658379"/>
                  </a:ext>
                </a:extLst>
              </a:tr>
              <a:tr h="261851">
                <a:tc>
                  <a:txBody>
                    <a:bodyPr/>
                    <a:lstStyle/>
                    <a:p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30804"/>
                  </a:ext>
                </a:extLst>
              </a:tr>
              <a:tr h="283672">
                <a:tc>
                  <a:txBody>
                    <a:bodyPr/>
                    <a:lstStyle/>
                    <a:p>
                      <a:r>
                        <a:rPr lang="nb-NO" sz="1300" b="1">
                          <a:effectLst/>
                          <a:latin typeface="Arial" panose="020B0604020202020204" pitchFamily="34" charset="0"/>
                        </a:rPr>
                        <a:t>Finanskomite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42559"/>
                  </a:ext>
                </a:extLst>
              </a:tr>
              <a:tr h="283672"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Leder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Trude Hessvik-Trøite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  <a:latin typeface="ArialMT"/>
                        </a:rPr>
                        <a:t>Drammen RK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27659"/>
                  </a:ext>
                </a:extLst>
              </a:tr>
              <a:tr h="283672"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Kasserer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Ole Johnny Moen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  <a:latin typeface="ArialMT"/>
                        </a:rPr>
                        <a:t>Nesbyen RK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251369"/>
                  </a:ext>
                </a:extLst>
              </a:tr>
              <a:tr h="283672"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Controller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/>
                        </a:rPr>
                        <a:t>Thor Andersen </a:t>
                      </a:r>
                      <a:endParaRPr lang="nb-NO" sz="120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  <a:latin typeface="ArialMT"/>
                        </a:rPr>
                        <a:t>Hønefoss-Øst RK </a:t>
                      </a:r>
                      <a:endParaRPr lang="nb-NO" sz="1200" dirty="0">
                        <a:effectLst/>
                      </a:endParaRPr>
                    </a:p>
                  </a:txBody>
                  <a:tcPr marL="61718" marR="61718" marT="30859" marB="30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607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51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1EF28E5-0018-4E86-B437-E9C6C83F4B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206" y="457200"/>
            <a:ext cx="8748793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dirty="0">
                <a:latin typeface="Arial Narrow" panose="020B0606020202030204" pitchFamily="34" charset="0"/>
              </a:rPr>
              <a:t>ROTARY DISTRIKT 2310, PRIORITERINGER 2021-2022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4162-8831-432F-9A95-C2DBAAEF74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892" indent="-342892" defTabSz="457189">
              <a:spcAft>
                <a:spcPts val="600"/>
              </a:spcAft>
              <a:defRPr/>
            </a:pPr>
            <a:r>
              <a:rPr lang="nb-NO" altLang="nb-NO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Være en sterk og klar formidler av Rotary sine formål, sentrale verdier og satsningsområder</a:t>
            </a:r>
          </a:p>
          <a:p>
            <a:pPr marL="342892" indent="-342892" defTabSz="457189">
              <a:spcAft>
                <a:spcPts val="600"/>
              </a:spcAft>
              <a:defRPr/>
            </a:pPr>
            <a:r>
              <a:rPr lang="nb-NO" altLang="nb-NO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Styrke erfaringsutveksling og deling av informasjon og erfaringer mellom klubbene</a:t>
            </a:r>
          </a:p>
          <a:p>
            <a:pPr marL="342892" indent="-342892" defTabSz="457189">
              <a:spcAft>
                <a:spcPts val="600"/>
              </a:spcAft>
              <a:defRPr/>
            </a:pPr>
            <a:r>
              <a:rPr lang="nb-NO" altLang="nb-NO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Vedlikeholde en dynamisk kommunikasjon overfor og mellom medlemmer og klubber, særlig gjennom bruk av nettsider og sosiale medier</a:t>
            </a:r>
          </a:p>
          <a:p>
            <a:pPr marL="342892" indent="-342892" defTabSz="457189">
              <a:spcAft>
                <a:spcPts val="600"/>
              </a:spcAft>
              <a:defRPr/>
            </a:pPr>
            <a:r>
              <a:rPr lang="nb-NO" altLang="nb-NO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Revitalisere Rotary som yrkesnettverk – støtte (men ikke selv organisere) egnede yrkesfora</a:t>
            </a:r>
          </a:p>
          <a:p>
            <a:pPr marL="342892" indent="-342892" defTabSz="457189">
              <a:spcAft>
                <a:spcPts val="600"/>
              </a:spcAft>
              <a:defRPr/>
            </a:pPr>
            <a:r>
              <a:rPr lang="nb-NO" altLang="nb-NO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Jobbe for mangfold i alder, etnisitet og kulturell bakgrunn</a:t>
            </a:r>
          </a:p>
          <a:p>
            <a:pPr marL="342892" indent="-342892" defTabSz="457189">
              <a:spcAft>
                <a:spcPts val="600"/>
              </a:spcAft>
              <a:defRPr/>
            </a:pPr>
            <a:endParaRPr lang="nb-NO" altLang="nb-NO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defTabSz="457189">
              <a:spcAft>
                <a:spcPts val="600"/>
              </a:spcAft>
              <a:defRPr/>
            </a:pPr>
            <a:endParaRPr lang="nb-NO" altLang="nb-NO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189" eaLnBrk="1" fontAlgn="auto" hangingPunct="1">
              <a:spcAft>
                <a:spcPts val="0"/>
              </a:spcAft>
              <a:buNone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6303E3D-F22B-40C8-8774-EA3E1660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973765"/>
            <a:ext cx="724001" cy="8383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1936</Words>
  <Application>Microsoft Office PowerPoint</Application>
  <PresentationFormat>Skjermfremvisning (4:3)</PresentationFormat>
  <Paragraphs>363</Paragraphs>
  <Slides>28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28</vt:i4>
      </vt:variant>
    </vt:vector>
  </HeadingPairs>
  <TitlesOfParts>
    <vt:vector size="40" baseType="lpstr">
      <vt:lpstr>Arial</vt:lpstr>
      <vt:lpstr>Arial Narrow</vt:lpstr>
      <vt:lpstr>Arial,Bold</vt:lpstr>
      <vt:lpstr>ArialMT</vt:lpstr>
      <vt:lpstr>Calibri</vt:lpstr>
      <vt:lpstr>Courier New</vt:lpstr>
      <vt:lpstr>Georgia</vt:lpstr>
      <vt:lpstr>Times New Roman</vt:lpstr>
      <vt:lpstr>Communications_white</vt:lpstr>
      <vt:lpstr>Custom Design</vt:lpstr>
      <vt:lpstr>2_Custom Design</vt:lpstr>
      <vt:lpstr>1_Custom Design</vt:lpstr>
      <vt:lpstr>PowerPoint-presentasjon</vt:lpstr>
      <vt:lpstr>Familie</vt:lpstr>
      <vt:lpstr>Lier Øst Rotary Klubb`s visjon:</vt:lpstr>
      <vt:lpstr>Lier Øst Rotary Klubb`s strategi:</vt:lpstr>
      <vt:lpstr>Lier Øst Rotary Klubb`s strategi - 2:</vt:lpstr>
      <vt:lpstr>Dostriktsguvernør 2022 -2023</vt:lpstr>
      <vt:lpstr>PowerPoint-presentasjon</vt:lpstr>
      <vt:lpstr>Distrikt 2310 organisasjon 2022-2023  </vt:lpstr>
      <vt:lpstr>ROTARY DISTRIKT 2310, PRIORITERINGER 2021-2022</vt:lpstr>
      <vt:lpstr>PowerPoint-presentasjon</vt:lpstr>
      <vt:lpstr>KLUBBENES HOVEDOMRÅDER</vt:lpstr>
      <vt:lpstr>KLUBBENES HOVEDOMRÅDER, FORTS</vt:lpstr>
      <vt:lpstr>KLUBBENS HOVEDOMRÅDER, FORTS</vt:lpstr>
      <vt:lpstr>Lier Øst Rotary Klubb (LØRK) – Organisasjon og arbeidsoppgaver i komitéene</vt:lpstr>
      <vt:lpstr>Lier Øst Rotary - Organisering i 2021-2022:</vt:lpstr>
      <vt:lpstr>PowerPoint-presentasjon</vt:lpstr>
      <vt:lpstr>Organisering og komiteledere</vt:lpstr>
      <vt:lpstr>Lier Øst RK – veien videre:</vt:lpstr>
      <vt:lpstr>Lier Øst RK – mål for 2022-2023:</vt:lpstr>
      <vt:lpstr>Lier Øst RK – mål for 2022-2023:</vt:lpstr>
      <vt:lpstr>Lier Øst RK – mål for 2021-2022:</vt:lpstr>
      <vt:lpstr>Lier Øst RK – mål for 2021-2022:</vt:lpstr>
      <vt:lpstr>Lier Øst RK – mål for 2022-2023:</vt:lpstr>
      <vt:lpstr>Lier Øst RK – foreløpig budsjett for 2021-2022 - kommentarer:</vt:lpstr>
      <vt:lpstr>Lier Øst RK – 2022 – 2023 motto:</vt:lpstr>
      <vt:lpstr>Lier Øst RK – 2022-2023 </vt:lpstr>
      <vt:lpstr>Hjelperrollen</vt:lpstr>
      <vt:lpstr>Lier Øst RK – 2022-2023: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Einar Bjune</cp:lastModifiedBy>
  <cp:revision>783</cp:revision>
  <cp:lastPrinted>2021-05-03T16:12:41Z</cp:lastPrinted>
  <dcterms:created xsi:type="dcterms:W3CDTF">2010-04-16T20:11:30Z</dcterms:created>
  <dcterms:modified xsi:type="dcterms:W3CDTF">2022-05-24T11:20:10Z</dcterms:modified>
</cp:coreProperties>
</file>