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315" r:id="rId3"/>
    <p:sldId id="317" r:id="rId4"/>
    <p:sldId id="318" r:id="rId5"/>
    <p:sldId id="319" r:id="rId6"/>
    <p:sldId id="403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404" r:id="rId19"/>
    <p:sldId id="405" r:id="rId20"/>
    <p:sldId id="364" r:id="rId21"/>
    <p:sldId id="365" r:id="rId22"/>
    <p:sldId id="366" r:id="rId23"/>
    <p:sldId id="367" r:id="rId24"/>
    <p:sldId id="368" r:id="rId25"/>
    <p:sldId id="369" r:id="rId26"/>
    <p:sldId id="320" r:id="rId27"/>
    <p:sldId id="321" r:id="rId28"/>
    <p:sldId id="323" r:id="rId29"/>
    <p:sldId id="314" r:id="rId30"/>
    <p:sldId id="402" r:id="rId31"/>
    <p:sldId id="322" r:id="rId32"/>
    <p:sldId id="324" r:id="rId33"/>
    <p:sldId id="277" r:id="rId34"/>
    <p:sldId id="313" r:id="rId35"/>
    <p:sldId id="401" r:id="rId36"/>
    <p:sldId id="309" r:id="rId37"/>
    <p:sldId id="278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>
        <p:scale>
          <a:sx n="104" d="100"/>
          <a:sy n="104" d="100"/>
        </p:scale>
        <p:origin x="-682" y="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9A8A4C8-484B-4386-9FB2-D1F4BAB4AE3D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4DF54F1-B8B0-4D2C-BEA7-55A17A859F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44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7D86A2-D12F-4689-9D9A-CA5033C62E42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6CFDC8F-479B-41FD-B2E0-65615F5568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84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604C22-28B8-45F3-BF26-4DCCCA9A80EF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267" y="4415790"/>
            <a:ext cx="5139868" cy="418338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b="1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8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88EE-DF08-4FA4-B316-15587300A0C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41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88EE-DF08-4FA4-B316-15587300A0C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16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0" y="251770"/>
            <a:ext cx="1224136" cy="609092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5" y="6229350"/>
            <a:ext cx="925252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667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8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14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81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78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64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7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175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41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FF91B1C-30A1-4D50-8753-9F76BEA8560F}" type="datetimeFigureOut">
              <a:rPr lang="en-GB" smtClean="0"/>
              <a:pPr/>
              <a:t>21/09/2017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B6AC2C-FCF3-4DB7-810C-72F768AC42A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1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994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60" y="251770"/>
            <a:ext cx="1224136" cy="609092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8369103" y="237915"/>
            <a:ext cx="678899" cy="679013"/>
            <a:chOff x="1619672" y="251770"/>
            <a:chExt cx="864096" cy="934349"/>
          </a:xfrm>
        </p:grpSpPr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51770"/>
              <a:ext cx="799978" cy="934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 userDrawn="1"/>
          </p:nvSpPr>
          <p:spPr>
            <a:xfrm>
              <a:off x="2267744" y="1052736"/>
              <a:ext cx="216024" cy="1333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5" y="6229350"/>
            <a:ext cx="925252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243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google.no/url?sa=i&amp;rct=j&amp;q=&amp;esrc=s&amp;source=images&amp;cd=&amp;cad=rja&amp;uact=8&amp;ved=0ahUKEwi5mfa7mprNAhXGEywKHU-cARIQjRwIBw&amp;url=https://www.youtube.com/watch?v=1GMjxQWdvF4&amp;psig=AFQjCNG2jdcVhdOkrSQgdZAYHed0AYC5zw&amp;ust=146553633643133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992888" cy="2376264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NATO/Norge </a:t>
            </a:r>
            <a:r>
              <a:rPr lang="en-GB" b="1" dirty="0" err="1"/>
              <a:t>og</a:t>
            </a:r>
            <a:r>
              <a:rPr lang="en-GB" b="1" dirty="0"/>
              <a:t> </a:t>
            </a:r>
            <a:r>
              <a:rPr lang="en-GB" b="1" dirty="0" err="1"/>
              <a:t>Russland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med </a:t>
            </a:r>
            <a:r>
              <a:rPr lang="en-GB" b="1" dirty="0" err="1"/>
              <a:t>fokus</a:t>
            </a:r>
            <a:r>
              <a:rPr lang="en-GB" b="1" dirty="0"/>
              <a:t> </a:t>
            </a:r>
            <a:r>
              <a:rPr lang="en-GB" b="1" dirty="0" err="1"/>
              <a:t>på</a:t>
            </a:r>
            <a:r>
              <a:rPr lang="en-GB" b="1" dirty="0"/>
              <a:t> </a:t>
            </a:r>
            <a:r>
              <a:rPr lang="en-GB" b="1" dirty="0" err="1"/>
              <a:t>Nordområdene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14. </a:t>
            </a:r>
            <a:r>
              <a:rPr lang="en-GB" b="1" dirty="0" err="1"/>
              <a:t>september</a:t>
            </a:r>
            <a:r>
              <a:rPr lang="en-GB" b="1" dirty="0"/>
              <a:t> 2017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301208"/>
            <a:ext cx="7920880" cy="936104"/>
          </a:xfrm>
        </p:spPr>
        <p:txBody>
          <a:bodyPr>
            <a:normAutofit/>
          </a:bodyPr>
          <a:lstStyle/>
          <a:p>
            <a:r>
              <a:rPr lang="en-US" sz="1400" dirty="0" err="1"/>
              <a:t>Flaggkommand</a:t>
            </a:r>
            <a:r>
              <a:rPr lang="nb-NO" sz="1400" dirty="0"/>
              <a:t>ør </a:t>
            </a:r>
            <a:r>
              <a:rPr lang="en-US" sz="1400" dirty="0"/>
              <a:t>Hans Chr. Helseth NOR NA</a:t>
            </a:r>
          </a:p>
          <a:p>
            <a:r>
              <a:rPr lang="en-US" sz="1400" dirty="0"/>
              <a:t>Special Advisor to Commander</a:t>
            </a:r>
          </a:p>
          <a:p>
            <a:r>
              <a:rPr lang="en-US" sz="1400" dirty="0"/>
              <a:t>Joint Warfare Centre, Stavanger</a:t>
            </a:r>
            <a:endParaRPr lang="en-GB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8593"/>
            <a:ext cx="914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779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tel 1"/>
          <p:cNvSpPr>
            <a:spLocks noGrp="1"/>
          </p:cNvSpPr>
          <p:nvPr>
            <p:ph type="title"/>
          </p:nvPr>
        </p:nvSpPr>
        <p:spPr>
          <a:xfrm>
            <a:off x="539750" y="476250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/>
              <a:t>27th April 2010 –</a:t>
            </a:r>
            <a:br>
              <a:rPr lang="en-GB" sz="4000" dirty="0"/>
            </a:br>
            <a:r>
              <a:rPr lang="en-GB" sz="4000" dirty="0"/>
              <a:t>The signing of the Barents agreement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44675"/>
            <a:ext cx="69723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32757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gfx.nrk.no/hOPPsxn4-pOQjjBz0IcZxwEYx2zjrlkXXFa-O-vmdMm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83121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ittel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en-GB" sz="4000" dirty="0"/>
              <a:t>After about 40 years…..</a:t>
            </a:r>
          </a:p>
        </p:txBody>
      </p:sp>
    </p:spTree>
    <p:extLst>
      <p:ext uri="{BB962C8B-B14F-4D97-AF65-F5344CB8AC3E}">
        <p14:creationId xmlns:p14="http://schemas.microsoft.com/office/powerpoint/2010/main" val="8634089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Oil and Gas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Oil declining, still 10</a:t>
            </a:r>
            <a:r>
              <a:rPr lang="en-US" baseline="30000" dirty="0"/>
              <a:t>th</a:t>
            </a:r>
            <a:r>
              <a:rPr lang="en-US" dirty="0"/>
              <a:t> largest exporter in the world</a:t>
            </a:r>
          </a:p>
          <a:p>
            <a:r>
              <a:rPr lang="en-US" dirty="0"/>
              <a:t>Natural gas to Europe (28% of EU imports and growing)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2810579" cy="18722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4502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14480"/>
            <a:ext cx="3320777" cy="23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8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GB" dirty="0"/>
              <a:t>More gas exported - every year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99" y="1600200"/>
            <a:ext cx="756120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6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Fisheries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 largest exporter (10% of world total)</a:t>
            </a:r>
          </a:p>
          <a:p>
            <a:r>
              <a:rPr lang="en-US" dirty="0"/>
              <a:t>Fish farming, shellfish</a:t>
            </a:r>
          </a:p>
          <a:p>
            <a:r>
              <a:rPr lang="en-US" dirty="0"/>
              <a:t>Good management of wild fish stocks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628" y="4012690"/>
            <a:ext cx="3001516" cy="2001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17032"/>
            <a:ext cx="2520280" cy="20668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573016"/>
            <a:ext cx="2987824" cy="1677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40152" y="5291916"/>
            <a:ext cx="1349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Yum – Yum !</a:t>
            </a:r>
          </a:p>
        </p:txBody>
      </p:sp>
    </p:spTree>
    <p:extLst>
      <p:ext uri="{BB962C8B-B14F-4D97-AF65-F5344CB8AC3E}">
        <p14:creationId xmlns:p14="http://schemas.microsoft.com/office/powerpoint/2010/main" val="4203534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/>
              <a:t>Merchant Navy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03" y="1124744"/>
            <a:ext cx="8229600" cy="4525963"/>
          </a:xfrm>
        </p:spPr>
        <p:txBody>
          <a:bodyPr/>
          <a:lstStyle/>
          <a:p>
            <a:r>
              <a:rPr lang="en-US" dirty="0"/>
              <a:t>Under NOR flag 21 </a:t>
            </a:r>
            <a:r>
              <a:rPr lang="en-US" dirty="0" err="1"/>
              <a:t>mio</a:t>
            </a:r>
            <a:r>
              <a:rPr lang="en-US" dirty="0"/>
              <a:t> ton, 14</a:t>
            </a:r>
            <a:r>
              <a:rPr lang="en-US" baseline="30000" dirty="0"/>
              <a:t>th</a:t>
            </a:r>
            <a:r>
              <a:rPr lang="en-US" dirty="0"/>
              <a:t> largest</a:t>
            </a:r>
          </a:p>
          <a:p>
            <a:r>
              <a:rPr lang="en-US" dirty="0"/>
              <a:t>Under NOR control, 7</a:t>
            </a:r>
            <a:r>
              <a:rPr lang="en-US" baseline="30000" dirty="0"/>
              <a:t>th</a:t>
            </a:r>
            <a:r>
              <a:rPr lang="en-US" dirty="0"/>
              <a:t> largest nation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2" y="2433978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99817"/>
            <a:ext cx="2466975" cy="1857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2" y="4373184"/>
            <a:ext cx="28575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52" y="4278263"/>
            <a:ext cx="2390775" cy="1914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952" y="244921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dirty="0"/>
              <a:t>Maritime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Maritime Cluster (world leader)</a:t>
            </a:r>
          </a:p>
          <a:p>
            <a:pPr lvl="1"/>
            <a:r>
              <a:rPr lang="en-US" dirty="0"/>
              <a:t>Shipyards, construction</a:t>
            </a:r>
          </a:p>
          <a:p>
            <a:pPr lvl="1"/>
            <a:r>
              <a:rPr lang="en-US" dirty="0"/>
              <a:t>Financing, brokering</a:t>
            </a:r>
          </a:p>
          <a:p>
            <a:pPr lvl="1"/>
            <a:r>
              <a:rPr lang="en-US" dirty="0"/>
              <a:t>Classification, quality </a:t>
            </a:r>
            <a:br>
              <a:rPr lang="en-US" dirty="0"/>
            </a:br>
            <a:r>
              <a:rPr lang="en-US" dirty="0"/>
              <a:t>control</a:t>
            </a:r>
          </a:p>
          <a:p>
            <a:pPr lvl="1"/>
            <a:r>
              <a:rPr lang="en-US" dirty="0"/>
              <a:t>Schools, crews</a:t>
            </a:r>
          </a:p>
          <a:p>
            <a:r>
              <a:rPr lang="en-US" dirty="0"/>
              <a:t>95% of all trade</a:t>
            </a:r>
          </a:p>
          <a:p>
            <a:r>
              <a:rPr lang="en-US" dirty="0"/>
              <a:t>Tourism (25 </a:t>
            </a:r>
            <a:r>
              <a:rPr lang="en-US" dirty="0" err="1"/>
              <a:t>mio</a:t>
            </a:r>
            <a:r>
              <a:rPr lang="en-US" dirty="0"/>
              <a:t> days)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644" y="3140968"/>
            <a:ext cx="4086704" cy="2732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18373" y="5873951"/>
            <a:ext cx="316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Bergen Harbor – about tea time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373" y="1124744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3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en-US" b="1" dirty="0"/>
              <a:t>High North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" y="1124744"/>
            <a:ext cx="4199739" cy="4082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47" y="1241694"/>
            <a:ext cx="4148833" cy="393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75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6315525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260648"/>
            <a:ext cx="644415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r>
              <a:rPr lang="en-GB" dirty="0"/>
              <a:t>NATO of today</a:t>
            </a:r>
          </a:p>
          <a:p>
            <a:r>
              <a:rPr lang="en-GB" dirty="0"/>
              <a:t>Norway’s strategic situation – a truly maritime nation</a:t>
            </a:r>
          </a:p>
          <a:p>
            <a:r>
              <a:rPr lang="en-GB" dirty="0"/>
              <a:t>Russia - the Big Picture</a:t>
            </a:r>
          </a:p>
          <a:p>
            <a:r>
              <a:rPr lang="en-GB" dirty="0"/>
              <a:t>NATO’s responses</a:t>
            </a:r>
          </a:p>
          <a:p>
            <a:r>
              <a:rPr lang="en-GB" dirty="0"/>
              <a:t>Questions and Comments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266" name="Picture 2" descr="http://gdb.rferl.org/3EFB9B61-AF96-4BC1-9AE0-1C1AE49CCF3E_mw1024_s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1048"/>
            <a:ext cx="3560912" cy="243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872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/>
              <a:t>Northeast Passage</a:t>
            </a:r>
          </a:p>
        </p:txBody>
      </p:sp>
      <p:sp>
        <p:nvSpPr>
          <p:cNvPr id="104451" name="Plassholder for innhold 2"/>
          <p:cNvSpPr>
            <a:spLocks noGrp="1"/>
          </p:cNvSpPr>
          <p:nvPr>
            <p:ph idx="1"/>
          </p:nvPr>
        </p:nvSpPr>
        <p:spPr>
          <a:xfrm>
            <a:off x="395288" y="1268413"/>
            <a:ext cx="8229600" cy="4525962"/>
          </a:xfrm>
        </p:spPr>
        <p:txBody>
          <a:bodyPr>
            <a:normAutofit/>
          </a:bodyPr>
          <a:lstStyle/>
          <a:p>
            <a:r>
              <a:rPr lang="en-GB" altLang="en-US" dirty="0"/>
              <a:t>International Strait (?)</a:t>
            </a:r>
          </a:p>
          <a:p>
            <a:r>
              <a:rPr lang="en-GB" altLang="en-US" dirty="0"/>
              <a:t>Reduces the passage between Europe and far East about 50%</a:t>
            </a:r>
          </a:p>
          <a:p>
            <a:r>
              <a:rPr lang="en-GB" altLang="en-US" dirty="0"/>
              <a:t>Open a couple of months per year to specialized vessels accompanied by </a:t>
            </a:r>
            <a:br>
              <a:rPr lang="en-GB" altLang="en-US" dirty="0"/>
            </a:br>
            <a:r>
              <a:rPr lang="en-GB" altLang="en-US" dirty="0"/>
              <a:t>icebreakers</a:t>
            </a:r>
          </a:p>
          <a:p>
            <a:r>
              <a:rPr lang="en-GB" altLang="en-US" dirty="0"/>
              <a:t>Numbers of </a:t>
            </a:r>
            <a:br>
              <a:rPr lang="en-GB" altLang="en-US" dirty="0"/>
            </a:br>
            <a:r>
              <a:rPr lang="en-GB" altLang="en-US" dirty="0"/>
              <a:t>crossings/year</a:t>
            </a:r>
          </a:p>
        </p:txBody>
      </p:sp>
      <p:pic>
        <p:nvPicPr>
          <p:cNvPr id="17410" name="Picture 2" descr="http://www.northern-sea-route.com/images/the-northern-sea-route-map-is-the-way-to-succes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77072"/>
            <a:ext cx="4752975" cy="2571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48900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0513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nb-NO" sz="3600" dirty="0"/>
              <a:t>Northwest Passage? Not ...</a:t>
            </a:r>
          </a:p>
        </p:txBody>
      </p:sp>
      <p:pic>
        <p:nvPicPr>
          <p:cNvPr id="105475" name="Picture 3" descr="NW Pass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4294" r="8235" b="10825"/>
          <a:stretch>
            <a:fillRect/>
          </a:stretch>
        </p:blipFill>
        <p:spPr bwMode="auto">
          <a:xfrm>
            <a:off x="533400" y="1303338"/>
            <a:ext cx="8077200" cy="5365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Freeform 4"/>
          <p:cNvSpPr>
            <a:spLocks/>
          </p:cNvSpPr>
          <p:nvPr/>
        </p:nvSpPr>
        <p:spPr bwMode="auto">
          <a:xfrm>
            <a:off x="847725" y="1981200"/>
            <a:ext cx="7096125" cy="3541713"/>
          </a:xfrm>
          <a:custGeom>
            <a:avLst/>
            <a:gdLst>
              <a:gd name="T0" fmla="*/ 2147483647 w 4470"/>
              <a:gd name="T1" fmla="*/ 2147483647 h 2231"/>
              <a:gd name="T2" fmla="*/ 2147483647 w 4470"/>
              <a:gd name="T3" fmla="*/ 2147483647 h 2231"/>
              <a:gd name="T4" fmla="*/ 2147483647 w 4470"/>
              <a:gd name="T5" fmla="*/ 2147483647 h 2231"/>
              <a:gd name="T6" fmla="*/ 2147483647 w 4470"/>
              <a:gd name="T7" fmla="*/ 2147483647 h 2231"/>
              <a:gd name="T8" fmla="*/ 2147483647 w 4470"/>
              <a:gd name="T9" fmla="*/ 2147483647 h 2231"/>
              <a:gd name="T10" fmla="*/ 2147483647 w 4470"/>
              <a:gd name="T11" fmla="*/ 2147483647 h 2231"/>
              <a:gd name="T12" fmla="*/ 2147483647 w 4470"/>
              <a:gd name="T13" fmla="*/ 2147483647 h 2231"/>
              <a:gd name="T14" fmla="*/ 2147483647 w 4470"/>
              <a:gd name="T15" fmla="*/ 2147483647 h 2231"/>
              <a:gd name="T16" fmla="*/ 2147483647 w 4470"/>
              <a:gd name="T17" fmla="*/ 2147483647 h 2231"/>
              <a:gd name="T18" fmla="*/ 2147483647 w 4470"/>
              <a:gd name="T19" fmla="*/ 2147483647 h 2231"/>
              <a:gd name="T20" fmla="*/ 2147483647 w 4470"/>
              <a:gd name="T21" fmla="*/ 2147483647 h 2231"/>
              <a:gd name="T22" fmla="*/ 2147483647 w 4470"/>
              <a:gd name="T23" fmla="*/ 2147483647 h 2231"/>
              <a:gd name="T24" fmla="*/ 2147483647 w 4470"/>
              <a:gd name="T25" fmla="*/ 2147483647 h 2231"/>
              <a:gd name="T26" fmla="*/ 2147483647 w 4470"/>
              <a:gd name="T27" fmla="*/ 2147483647 h 2231"/>
              <a:gd name="T28" fmla="*/ 2147483647 w 4470"/>
              <a:gd name="T29" fmla="*/ 2147483647 h 2231"/>
              <a:gd name="T30" fmla="*/ 2147483647 w 4470"/>
              <a:gd name="T31" fmla="*/ 2147483647 h 2231"/>
              <a:gd name="T32" fmla="*/ 2147483647 w 4470"/>
              <a:gd name="T33" fmla="*/ 2147483647 h 2231"/>
              <a:gd name="T34" fmla="*/ 2147483647 w 4470"/>
              <a:gd name="T35" fmla="*/ 2147483647 h 2231"/>
              <a:gd name="T36" fmla="*/ 2147483647 w 4470"/>
              <a:gd name="T37" fmla="*/ 2147483647 h 2231"/>
              <a:gd name="T38" fmla="*/ 2147483647 w 4470"/>
              <a:gd name="T39" fmla="*/ 2147483647 h 2231"/>
              <a:gd name="T40" fmla="*/ 2147483647 w 4470"/>
              <a:gd name="T41" fmla="*/ 2147483647 h 2231"/>
              <a:gd name="T42" fmla="*/ 2147483647 w 4470"/>
              <a:gd name="T43" fmla="*/ 2147483647 h 2231"/>
              <a:gd name="T44" fmla="*/ 2147483647 w 4470"/>
              <a:gd name="T45" fmla="*/ 2147483647 h 2231"/>
              <a:gd name="T46" fmla="*/ 2147483647 w 4470"/>
              <a:gd name="T47" fmla="*/ 2147483647 h 2231"/>
              <a:gd name="T48" fmla="*/ 2147483647 w 4470"/>
              <a:gd name="T49" fmla="*/ 2147483647 h 2231"/>
              <a:gd name="T50" fmla="*/ 2147483647 w 4470"/>
              <a:gd name="T51" fmla="*/ 2147483647 h 2231"/>
              <a:gd name="T52" fmla="*/ 2147483647 w 4470"/>
              <a:gd name="T53" fmla="*/ 2147483647 h 2231"/>
              <a:gd name="T54" fmla="*/ 2147483647 w 4470"/>
              <a:gd name="T55" fmla="*/ 2147483647 h 2231"/>
              <a:gd name="T56" fmla="*/ 2147483647 w 4470"/>
              <a:gd name="T57" fmla="*/ 2147483647 h 2231"/>
              <a:gd name="T58" fmla="*/ 2147483647 w 4470"/>
              <a:gd name="T59" fmla="*/ 2147483647 h 2231"/>
              <a:gd name="T60" fmla="*/ 2147483647 w 4470"/>
              <a:gd name="T61" fmla="*/ 2147483647 h 2231"/>
              <a:gd name="T62" fmla="*/ 2147483647 w 4470"/>
              <a:gd name="T63" fmla="*/ 2147483647 h 2231"/>
              <a:gd name="T64" fmla="*/ 2147483647 w 4470"/>
              <a:gd name="T65" fmla="*/ 2147483647 h 2231"/>
              <a:gd name="T66" fmla="*/ 2147483647 w 4470"/>
              <a:gd name="T67" fmla="*/ 2147483647 h 2231"/>
              <a:gd name="T68" fmla="*/ 2147483647 w 4470"/>
              <a:gd name="T69" fmla="*/ 2147483647 h 2231"/>
              <a:gd name="T70" fmla="*/ 2147483647 w 4470"/>
              <a:gd name="T71" fmla="*/ 2147483647 h 2231"/>
              <a:gd name="T72" fmla="*/ 2147483647 w 4470"/>
              <a:gd name="T73" fmla="*/ 2147483647 h 2231"/>
              <a:gd name="T74" fmla="*/ 2147483647 w 4470"/>
              <a:gd name="T75" fmla="*/ 2147483647 h 2231"/>
              <a:gd name="T76" fmla="*/ 0 w 4470"/>
              <a:gd name="T77" fmla="*/ 2147483647 h 223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470"/>
              <a:gd name="T118" fmla="*/ 0 h 2231"/>
              <a:gd name="T119" fmla="*/ 4470 w 4470"/>
              <a:gd name="T120" fmla="*/ 2231 h 223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470" h="2231">
                <a:moveTo>
                  <a:pt x="4470" y="2220"/>
                </a:moveTo>
                <a:cubicBezTo>
                  <a:pt x="4438" y="2231"/>
                  <a:pt x="4456" y="2231"/>
                  <a:pt x="4428" y="2190"/>
                </a:cubicBezTo>
                <a:cubicBezTo>
                  <a:pt x="4424" y="2184"/>
                  <a:pt x="4416" y="2172"/>
                  <a:pt x="4416" y="2172"/>
                </a:cubicBezTo>
                <a:cubicBezTo>
                  <a:pt x="4411" y="2130"/>
                  <a:pt x="4419" y="2110"/>
                  <a:pt x="4386" y="2088"/>
                </a:cubicBezTo>
                <a:cubicBezTo>
                  <a:pt x="4371" y="2043"/>
                  <a:pt x="4393" y="2097"/>
                  <a:pt x="4362" y="2058"/>
                </a:cubicBezTo>
                <a:cubicBezTo>
                  <a:pt x="4358" y="2053"/>
                  <a:pt x="4360" y="2044"/>
                  <a:pt x="4356" y="2040"/>
                </a:cubicBezTo>
                <a:cubicBezTo>
                  <a:pt x="4346" y="2030"/>
                  <a:pt x="4320" y="2016"/>
                  <a:pt x="4320" y="2016"/>
                </a:cubicBezTo>
                <a:cubicBezTo>
                  <a:pt x="4305" y="1994"/>
                  <a:pt x="4282" y="1971"/>
                  <a:pt x="4260" y="1956"/>
                </a:cubicBezTo>
                <a:cubicBezTo>
                  <a:pt x="4246" y="1934"/>
                  <a:pt x="4233" y="1934"/>
                  <a:pt x="4212" y="1920"/>
                </a:cubicBezTo>
                <a:cubicBezTo>
                  <a:pt x="4200" y="1885"/>
                  <a:pt x="4215" y="1917"/>
                  <a:pt x="4188" y="1890"/>
                </a:cubicBezTo>
                <a:cubicBezTo>
                  <a:pt x="4161" y="1863"/>
                  <a:pt x="4129" y="1817"/>
                  <a:pt x="4086" y="1812"/>
                </a:cubicBezTo>
                <a:cubicBezTo>
                  <a:pt x="4060" y="1809"/>
                  <a:pt x="4034" y="1808"/>
                  <a:pt x="4008" y="1806"/>
                </a:cubicBezTo>
                <a:cubicBezTo>
                  <a:pt x="3980" y="1797"/>
                  <a:pt x="3920" y="1785"/>
                  <a:pt x="3894" y="1770"/>
                </a:cubicBezTo>
                <a:cubicBezTo>
                  <a:pt x="3832" y="1736"/>
                  <a:pt x="3881" y="1754"/>
                  <a:pt x="3840" y="1740"/>
                </a:cubicBezTo>
                <a:cubicBezTo>
                  <a:pt x="3822" y="1722"/>
                  <a:pt x="3805" y="1720"/>
                  <a:pt x="3786" y="1704"/>
                </a:cubicBezTo>
                <a:cubicBezTo>
                  <a:pt x="3765" y="1687"/>
                  <a:pt x="3755" y="1665"/>
                  <a:pt x="3732" y="1650"/>
                </a:cubicBezTo>
                <a:cubicBezTo>
                  <a:pt x="3710" y="1617"/>
                  <a:pt x="3672" y="1608"/>
                  <a:pt x="3648" y="1578"/>
                </a:cubicBezTo>
                <a:cubicBezTo>
                  <a:pt x="3622" y="1545"/>
                  <a:pt x="3622" y="1499"/>
                  <a:pt x="3588" y="1476"/>
                </a:cubicBezTo>
                <a:cubicBezTo>
                  <a:pt x="3575" y="1423"/>
                  <a:pt x="3559" y="1384"/>
                  <a:pt x="3528" y="1338"/>
                </a:cubicBezTo>
                <a:cubicBezTo>
                  <a:pt x="3520" y="1326"/>
                  <a:pt x="3509" y="1316"/>
                  <a:pt x="3504" y="1302"/>
                </a:cubicBezTo>
                <a:cubicBezTo>
                  <a:pt x="3500" y="1290"/>
                  <a:pt x="3492" y="1266"/>
                  <a:pt x="3492" y="1266"/>
                </a:cubicBezTo>
                <a:cubicBezTo>
                  <a:pt x="3490" y="1228"/>
                  <a:pt x="3489" y="1190"/>
                  <a:pt x="3486" y="1152"/>
                </a:cubicBezTo>
                <a:cubicBezTo>
                  <a:pt x="3485" y="1146"/>
                  <a:pt x="3481" y="1140"/>
                  <a:pt x="3480" y="1134"/>
                </a:cubicBezTo>
                <a:cubicBezTo>
                  <a:pt x="3475" y="1091"/>
                  <a:pt x="3486" y="1014"/>
                  <a:pt x="3432" y="996"/>
                </a:cubicBezTo>
                <a:cubicBezTo>
                  <a:pt x="3409" y="961"/>
                  <a:pt x="3376" y="937"/>
                  <a:pt x="3336" y="924"/>
                </a:cubicBezTo>
                <a:cubicBezTo>
                  <a:pt x="3300" y="936"/>
                  <a:pt x="3265" y="933"/>
                  <a:pt x="3234" y="912"/>
                </a:cubicBezTo>
                <a:cubicBezTo>
                  <a:pt x="3230" y="906"/>
                  <a:pt x="3227" y="899"/>
                  <a:pt x="3222" y="894"/>
                </a:cubicBezTo>
                <a:cubicBezTo>
                  <a:pt x="3217" y="889"/>
                  <a:pt x="3209" y="888"/>
                  <a:pt x="3204" y="882"/>
                </a:cubicBezTo>
                <a:cubicBezTo>
                  <a:pt x="3171" y="841"/>
                  <a:pt x="3232" y="886"/>
                  <a:pt x="3180" y="852"/>
                </a:cubicBezTo>
                <a:cubicBezTo>
                  <a:pt x="3128" y="774"/>
                  <a:pt x="3068" y="749"/>
                  <a:pt x="2982" y="726"/>
                </a:cubicBezTo>
                <a:cubicBezTo>
                  <a:pt x="2952" y="718"/>
                  <a:pt x="2936" y="707"/>
                  <a:pt x="2910" y="696"/>
                </a:cubicBezTo>
                <a:cubicBezTo>
                  <a:pt x="2898" y="691"/>
                  <a:pt x="2874" y="684"/>
                  <a:pt x="2874" y="684"/>
                </a:cubicBezTo>
                <a:cubicBezTo>
                  <a:pt x="2863" y="668"/>
                  <a:pt x="2843" y="645"/>
                  <a:pt x="2826" y="636"/>
                </a:cubicBezTo>
                <a:cubicBezTo>
                  <a:pt x="2815" y="630"/>
                  <a:pt x="2790" y="624"/>
                  <a:pt x="2790" y="624"/>
                </a:cubicBezTo>
                <a:cubicBezTo>
                  <a:pt x="2724" y="626"/>
                  <a:pt x="2658" y="626"/>
                  <a:pt x="2592" y="630"/>
                </a:cubicBezTo>
                <a:cubicBezTo>
                  <a:pt x="2586" y="630"/>
                  <a:pt x="2580" y="635"/>
                  <a:pt x="2574" y="636"/>
                </a:cubicBezTo>
                <a:cubicBezTo>
                  <a:pt x="2501" y="652"/>
                  <a:pt x="2575" y="630"/>
                  <a:pt x="2502" y="654"/>
                </a:cubicBezTo>
                <a:cubicBezTo>
                  <a:pt x="2490" y="658"/>
                  <a:pt x="2466" y="666"/>
                  <a:pt x="2466" y="666"/>
                </a:cubicBezTo>
                <a:cubicBezTo>
                  <a:pt x="2398" y="643"/>
                  <a:pt x="2334" y="632"/>
                  <a:pt x="2262" y="624"/>
                </a:cubicBezTo>
                <a:cubicBezTo>
                  <a:pt x="2232" y="644"/>
                  <a:pt x="2183" y="627"/>
                  <a:pt x="2148" y="624"/>
                </a:cubicBezTo>
                <a:cubicBezTo>
                  <a:pt x="2087" y="604"/>
                  <a:pt x="2125" y="611"/>
                  <a:pt x="2034" y="618"/>
                </a:cubicBezTo>
                <a:cubicBezTo>
                  <a:pt x="2012" y="616"/>
                  <a:pt x="1990" y="612"/>
                  <a:pt x="1968" y="612"/>
                </a:cubicBezTo>
                <a:cubicBezTo>
                  <a:pt x="1937" y="612"/>
                  <a:pt x="1913" y="622"/>
                  <a:pt x="1884" y="606"/>
                </a:cubicBezTo>
                <a:cubicBezTo>
                  <a:pt x="1865" y="595"/>
                  <a:pt x="1848" y="582"/>
                  <a:pt x="1830" y="570"/>
                </a:cubicBezTo>
                <a:cubicBezTo>
                  <a:pt x="1824" y="566"/>
                  <a:pt x="1812" y="558"/>
                  <a:pt x="1812" y="558"/>
                </a:cubicBezTo>
                <a:cubicBezTo>
                  <a:pt x="1808" y="552"/>
                  <a:pt x="1805" y="545"/>
                  <a:pt x="1800" y="540"/>
                </a:cubicBezTo>
                <a:cubicBezTo>
                  <a:pt x="1789" y="531"/>
                  <a:pt x="1764" y="516"/>
                  <a:pt x="1764" y="516"/>
                </a:cubicBezTo>
                <a:cubicBezTo>
                  <a:pt x="1734" y="471"/>
                  <a:pt x="1675" y="472"/>
                  <a:pt x="1626" y="468"/>
                </a:cubicBezTo>
                <a:cubicBezTo>
                  <a:pt x="1620" y="466"/>
                  <a:pt x="1614" y="462"/>
                  <a:pt x="1608" y="462"/>
                </a:cubicBezTo>
                <a:cubicBezTo>
                  <a:pt x="1558" y="462"/>
                  <a:pt x="1580" y="511"/>
                  <a:pt x="1554" y="534"/>
                </a:cubicBezTo>
                <a:cubicBezTo>
                  <a:pt x="1554" y="534"/>
                  <a:pt x="1509" y="549"/>
                  <a:pt x="1500" y="552"/>
                </a:cubicBezTo>
                <a:cubicBezTo>
                  <a:pt x="1494" y="554"/>
                  <a:pt x="1482" y="558"/>
                  <a:pt x="1482" y="558"/>
                </a:cubicBezTo>
                <a:cubicBezTo>
                  <a:pt x="1464" y="576"/>
                  <a:pt x="1449" y="580"/>
                  <a:pt x="1428" y="594"/>
                </a:cubicBezTo>
                <a:cubicBezTo>
                  <a:pt x="1424" y="600"/>
                  <a:pt x="1422" y="607"/>
                  <a:pt x="1416" y="612"/>
                </a:cubicBezTo>
                <a:cubicBezTo>
                  <a:pt x="1411" y="616"/>
                  <a:pt x="1402" y="614"/>
                  <a:pt x="1398" y="618"/>
                </a:cubicBezTo>
                <a:cubicBezTo>
                  <a:pt x="1394" y="622"/>
                  <a:pt x="1396" y="632"/>
                  <a:pt x="1392" y="636"/>
                </a:cubicBezTo>
                <a:cubicBezTo>
                  <a:pt x="1383" y="645"/>
                  <a:pt x="1367" y="647"/>
                  <a:pt x="1356" y="654"/>
                </a:cubicBezTo>
                <a:cubicBezTo>
                  <a:pt x="1302" y="649"/>
                  <a:pt x="1241" y="636"/>
                  <a:pt x="1188" y="618"/>
                </a:cubicBezTo>
                <a:cubicBezTo>
                  <a:pt x="1184" y="612"/>
                  <a:pt x="1182" y="604"/>
                  <a:pt x="1176" y="600"/>
                </a:cubicBezTo>
                <a:cubicBezTo>
                  <a:pt x="1165" y="593"/>
                  <a:pt x="1140" y="588"/>
                  <a:pt x="1140" y="588"/>
                </a:cubicBezTo>
                <a:cubicBezTo>
                  <a:pt x="1133" y="568"/>
                  <a:pt x="1123" y="554"/>
                  <a:pt x="1116" y="534"/>
                </a:cubicBezTo>
                <a:cubicBezTo>
                  <a:pt x="1112" y="479"/>
                  <a:pt x="1115" y="440"/>
                  <a:pt x="1086" y="396"/>
                </a:cubicBezTo>
                <a:cubicBezTo>
                  <a:pt x="1081" y="343"/>
                  <a:pt x="1084" y="295"/>
                  <a:pt x="1038" y="264"/>
                </a:cubicBezTo>
                <a:cubicBezTo>
                  <a:pt x="1034" y="251"/>
                  <a:pt x="1024" y="241"/>
                  <a:pt x="1020" y="228"/>
                </a:cubicBezTo>
                <a:cubicBezTo>
                  <a:pt x="1010" y="194"/>
                  <a:pt x="1025" y="174"/>
                  <a:pt x="990" y="162"/>
                </a:cubicBezTo>
                <a:cubicBezTo>
                  <a:pt x="983" y="151"/>
                  <a:pt x="980" y="136"/>
                  <a:pt x="972" y="126"/>
                </a:cubicBezTo>
                <a:cubicBezTo>
                  <a:pt x="959" y="110"/>
                  <a:pt x="934" y="109"/>
                  <a:pt x="918" y="96"/>
                </a:cubicBezTo>
                <a:cubicBezTo>
                  <a:pt x="871" y="57"/>
                  <a:pt x="836" y="43"/>
                  <a:pt x="774" y="36"/>
                </a:cubicBezTo>
                <a:cubicBezTo>
                  <a:pt x="752" y="22"/>
                  <a:pt x="727" y="8"/>
                  <a:pt x="702" y="0"/>
                </a:cubicBezTo>
                <a:cubicBezTo>
                  <a:pt x="688" y="2"/>
                  <a:pt x="673" y="0"/>
                  <a:pt x="660" y="6"/>
                </a:cubicBezTo>
                <a:cubicBezTo>
                  <a:pt x="653" y="9"/>
                  <a:pt x="655" y="22"/>
                  <a:pt x="648" y="24"/>
                </a:cubicBezTo>
                <a:cubicBezTo>
                  <a:pt x="623" y="31"/>
                  <a:pt x="596" y="28"/>
                  <a:pt x="570" y="30"/>
                </a:cubicBezTo>
                <a:cubicBezTo>
                  <a:pt x="544" y="47"/>
                  <a:pt x="532" y="66"/>
                  <a:pt x="504" y="84"/>
                </a:cubicBezTo>
                <a:cubicBezTo>
                  <a:pt x="498" y="88"/>
                  <a:pt x="486" y="96"/>
                  <a:pt x="486" y="96"/>
                </a:cubicBezTo>
                <a:cubicBezTo>
                  <a:pt x="423" y="83"/>
                  <a:pt x="370" y="53"/>
                  <a:pt x="306" y="42"/>
                </a:cubicBezTo>
                <a:cubicBezTo>
                  <a:pt x="266" y="45"/>
                  <a:pt x="203" y="38"/>
                  <a:pt x="162" y="48"/>
                </a:cubicBezTo>
                <a:cubicBezTo>
                  <a:pt x="119" y="34"/>
                  <a:pt x="73" y="43"/>
                  <a:pt x="30" y="54"/>
                </a:cubicBezTo>
                <a:cubicBezTo>
                  <a:pt x="7" y="69"/>
                  <a:pt x="17" y="61"/>
                  <a:pt x="0" y="78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Freeform 5"/>
          <p:cNvSpPr>
            <a:spLocks/>
          </p:cNvSpPr>
          <p:nvPr/>
        </p:nvSpPr>
        <p:spPr bwMode="auto">
          <a:xfrm>
            <a:off x="825500" y="2303463"/>
            <a:ext cx="7089775" cy="3862387"/>
          </a:xfrm>
          <a:custGeom>
            <a:avLst/>
            <a:gdLst>
              <a:gd name="T0" fmla="*/ 2147483647 w 4466"/>
              <a:gd name="T1" fmla="*/ 2147483647 h 2433"/>
              <a:gd name="T2" fmla="*/ 2147483647 w 4466"/>
              <a:gd name="T3" fmla="*/ 2147483647 h 2433"/>
              <a:gd name="T4" fmla="*/ 2147483647 w 4466"/>
              <a:gd name="T5" fmla="*/ 2147483647 h 2433"/>
              <a:gd name="T6" fmla="*/ 2147483647 w 4466"/>
              <a:gd name="T7" fmla="*/ 2147483647 h 2433"/>
              <a:gd name="T8" fmla="*/ 2147483647 w 4466"/>
              <a:gd name="T9" fmla="*/ 2147483647 h 2433"/>
              <a:gd name="T10" fmla="*/ 2147483647 w 4466"/>
              <a:gd name="T11" fmla="*/ 2147483647 h 2433"/>
              <a:gd name="T12" fmla="*/ 2147483647 w 4466"/>
              <a:gd name="T13" fmla="*/ 2147483647 h 2433"/>
              <a:gd name="T14" fmla="*/ 2147483647 w 4466"/>
              <a:gd name="T15" fmla="*/ 2147483647 h 2433"/>
              <a:gd name="T16" fmla="*/ 2147483647 w 4466"/>
              <a:gd name="T17" fmla="*/ 2147483647 h 2433"/>
              <a:gd name="T18" fmla="*/ 2147483647 w 4466"/>
              <a:gd name="T19" fmla="*/ 2147483647 h 2433"/>
              <a:gd name="T20" fmla="*/ 2147483647 w 4466"/>
              <a:gd name="T21" fmla="*/ 2147483647 h 2433"/>
              <a:gd name="T22" fmla="*/ 2147483647 w 4466"/>
              <a:gd name="T23" fmla="*/ 2147483647 h 2433"/>
              <a:gd name="T24" fmla="*/ 2147483647 w 4466"/>
              <a:gd name="T25" fmla="*/ 2147483647 h 2433"/>
              <a:gd name="T26" fmla="*/ 2147483647 w 4466"/>
              <a:gd name="T27" fmla="*/ 2147483647 h 2433"/>
              <a:gd name="T28" fmla="*/ 2147483647 w 4466"/>
              <a:gd name="T29" fmla="*/ 2147483647 h 2433"/>
              <a:gd name="T30" fmla="*/ 2147483647 w 4466"/>
              <a:gd name="T31" fmla="*/ 2147483647 h 2433"/>
              <a:gd name="T32" fmla="*/ 2147483647 w 4466"/>
              <a:gd name="T33" fmla="*/ 2147483647 h 2433"/>
              <a:gd name="T34" fmla="*/ 2147483647 w 4466"/>
              <a:gd name="T35" fmla="*/ 2147483647 h 2433"/>
              <a:gd name="T36" fmla="*/ 2147483647 w 4466"/>
              <a:gd name="T37" fmla="*/ 2147483647 h 2433"/>
              <a:gd name="T38" fmla="*/ 2147483647 w 4466"/>
              <a:gd name="T39" fmla="*/ 2147483647 h 2433"/>
              <a:gd name="T40" fmla="*/ 2147483647 w 4466"/>
              <a:gd name="T41" fmla="*/ 2147483647 h 2433"/>
              <a:gd name="T42" fmla="*/ 2147483647 w 4466"/>
              <a:gd name="T43" fmla="*/ 2147483647 h 2433"/>
              <a:gd name="T44" fmla="*/ 2147483647 w 4466"/>
              <a:gd name="T45" fmla="*/ 2147483647 h 2433"/>
              <a:gd name="T46" fmla="*/ 2147483647 w 4466"/>
              <a:gd name="T47" fmla="*/ 2147483647 h 2433"/>
              <a:gd name="T48" fmla="*/ 2147483647 w 4466"/>
              <a:gd name="T49" fmla="*/ 2147483647 h 2433"/>
              <a:gd name="T50" fmla="*/ 2147483647 w 4466"/>
              <a:gd name="T51" fmla="*/ 2147483647 h 2433"/>
              <a:gd name="T52" fmla="*/ 2147483647 w 4466"/>
              <a:gd name="T53" fmla="*/ 2147483647 h 2433"/>
              <a:gd name="T54" fmla="*/ 2147483647 w 4466"/>
              <a:gd name="T55" fmla="*/ 2147483647 h 2433"/>
              <a:gd name="T56" fmla="*/ 2147483647 w 4466"/>
              <a:gd name="T57" fmla="*/ 2147483647 h 2433"/>
              <a:gd name="T58" fmla="*/ 2147483647 w 4466"/>
              <a:gd name="T59" fmla="*/ 2147483647 h 2433"/>
              <a:gd name="T60" fmla="*/ 2147483647 w 4466"/>
              <a:gd name="T61" fmla="*/ 2147483647 h 2433"/>
              <a:gd name="T62" fmla="*/ 2147483647 w 4466"/>
              <a:gd name="T63" fmla="*/ 0 h 2433"/>
              <a:gd name="T64" fmla="*/ 2147483647 w 4466"/>
              <a:gd name="T65" fmla="*/ 2147483647 h 2433"/>
              <a:gd name="T66" fmla="*/ 2147483647 w 4466"/>
              <a:gd name="T67" fmla="*/ 2147483647 h 2433"/>
              <a:gd name="T68" fmla="*/ 2147483647 w 4466"/>
              <a:gd name="T69" fmla="*/ 2147483647 h 243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466"/>
              <a:gd name="T106" fmla="*/ 0 h 2433"/>
              <a:gd name="T107" fmla="*/ 4466 w 4466"/>
              <a:gd name="T108" fmla="*/ 2433 h 2433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466" h="2433">
                <a:moveTo>
                  <a:pt x="4328" y="2432"/>
                </a:moveTo>
                <a:cubicBezTo>
                  <a:pt x="4355" y="2429"/>
                  <a:pt x="4383" y="2433"/>
                  <a:pt x="4408" y="2424"/>
                </a:cubicBezTo>
                <a:cubicBezTo>
                  <a:pt x="4416" y="2421"/>
                  <a:pt x="4414" y="2408"/>
                  <a:pt x="4416" y="2400"/>
                </a:cubicBezTo>
                <a:cubicBezTo>
                  <a:pt x="4436" y="2289"/>
                  <a:pt x="4409" y="2380"/>
                  <a:pt x="4440" y="2288"/>
                </a:cubicBezTo>
                <a:cubicBezTo>
                  <a:pt x="4449" y="2262"/>
                  <a:pt x="4464" y="2208"/>
                  <a:pt x="4464" y="2208"/>
                </a:cubicBezTo>
                <a:cubicBezTo>
                  <a:pt x="4461" y="2155"/>
                  <a:pt x="4466" y="2100"/>
                  <a:pt x="4456" y="2048"/>
                </a:cubicBezTo>
                <a:cubicBezTo>
                  <a:pt x="4448" y="2007"/>
                  <a:pt x="4405" y="1987"/>
                  <a:pt x="4376" y="1968"/>
                </a:cubicBezTo>
                <a:cubicBezTo>
                  <a:pt x="4368" y="1963"/>
                  <a:pt x="4352" y="1952"/>
                  <a:pt x="4352" y="1952"/>
                </a:cubicBezTo>
                <a:cubicBezTo>
                  <a:pt x="4330" y="1918"/>
                  <a:pt x="4298" y="1915"/>
                  <a:pt x="4264" y="1896"/>
                </a:cubicBezTo>
                <a:cubicBezTo>
                  <a:pt x="4181" y="1850"/>
                  <a:pt x="4246" y="1874"/>
                  <a:pt x="4192" y="1856"/>
                </a:cubicBezTo>
                <a:cubicBezTo>
                  <a:pt x="4167" y="1818"/>
                  <a:pt x="4185" y="1835"/>
                  <a:pt x="4128" y="1816"/>
                </a:cubicBezTo>
                <a:cubicBezTo>
                  <a:pt x="4110" y="1810"/>
                  <a:pt x="4096" y="1795"/>
                  <a:pt x="4080" y="1784"/>
                </a:cubicBezTo>
                <a:cubicBezTo>
                  <a:pt x="4040" y="1757"/>
                  <a:pt x="3956" y="1750"/>
                  <a:pt x="3912" y="1744"/>
                </a:cubicBezTo>
                <a:cubicBezTo>
                  <a:pt x="3888" y="1736"/>
                  <a:pt x="3864" y="1728"/>
                  <a:pt x="3840" y="1720"/>
                </a:cubicBezTo>
                <a:cubicBezTo>
                  <a:pt x="3824" y="1715"/>
                  <a:pt x="3792" y="1704"/>
                  <a:pt x="3792" y="1704"/>
                </a:cubicBezTo>
                <a:cubicBezTo>
                  <a:pt x="3774" y="1676"/>
                  <a:pt x="3756" y="1658"/>
                  <a:pt x="3728" y="1640"/>
                </a:cubicBezTo>
                <a:cubicBezTo>
                  <a:pt x="3723" y="1632"/>
                  <a:pt x="3719" y="1623"/>
                  <a:pt x="3712" y="1616"/>
                </a:cubicBezTo>
                <a:cubicBezTo>
                  <a:pt x="3705" y="1609"/>
                  <a:pt x="3694" y="1607"/>
                  <a:pt x="3688" y="1600"/>
                </a:cubicBezTo>
                <a:cubicBezTo>
                  <a:pt x="3675" y="1586"/>
                  <a:pt x="3667" y="1568"/>
                  <a:pt x="3656" y="1552"/>
                </a:cubicBezTo>
                <a:cubicBezTo>
                  <a:pt x="3622" y="1501"/>
                  <a:pt x="3657" y="1497"/>
                  <a:pt x="3608" y="1464"/>
                </a:cubicBezTo>
                <a:cubicBezTo>
                  <a:pt x="3583" y="1426"/>
                  <a:pt x="3595" y="1449"/>
                  <a:pt x="3576" y="1392"/>
                </a:cubicBezTo>
                <a:cubicBezTo>
                  <a:pt x="3571" y="1376"/>
                  <a:pt x="3560" y="1344"/>
                  <a:pt x="3560" y="1344"/>
                </a:cubicBezTo>
                <a:cubicBezTo>
                  <a:pt x="3551" y="1262"/>
                  <a:pt x="3541" y="1149"/>
                  <a:pt x="3480" y="1088"/>
                </a:cubicBezTo>
                <a:cubicBezTo>
                  <a:pt x="3466" y="1046"/>
                  <a:pt x="3481" y="1080"/>
                  <a:pt x="3448" y="1040"/>
                </a:cubicBezTo>
                <a:cubicBezTo>
                  <a:pt x="3406" y="990"/>
                  <a:pt x="3470" y="1041"/>
                  <a:pt x="3384" y="984"/>
                </a:cubicBezTo>
                <a:cubicBezTo>
                  <a:pt x="3346" y="959"/>
                  <a:pt x="3295" y="962"/>
                  <a:pt x="3256" y="936"/>
                </a:cubicBezTo>
                <a:cubicBezTo>
                  <a:pt x="3210" y="867"/>
                  <a:pt x="3271" y="948"/>
                  <a:pt x="3216" y="904"/>
                </a:cubicBezTo>
                <a:cubicBezTo>
                  <a:pt x="3208" y="898"/>
                  <a:pt x="3207" y="887"/>
                  <a:pt x="3200" y="880"/>
                </a:cubicBezTo>
                <a:cubicBezTo>
                  <a:pt x="3193" y="873"/>
                  <a:pt x="3184" y="869"/>
                  <a:pt x="3176" y="864"/>
                </a:cubicBezTo>
                <a:cubicBezTo>
                  <a:pt x="3140" y="810"/>
                  <a:pt x="3182" y="863"/>
                  <a:pt x="3136" y="832"/>
                </a:cubicBezTo>
                <a:cubicBezTo>
                  <a:pt x="3108" y="813"/>
                  <a:pt x="3104" y="782"/>
                  <a:pt x="3072" y="768"/>
                </a:cubicBezTo>
                <a:cubicBezTo>
                  <a:pt x="3040" y="754"/>
                  <a:pt x="3002" y="747"/>
                  <a:pt x="2968" y="736"/>
                </a:cubicBezTo>
                <a:cubicBezTo>
                  <a:pt x="2959" y="733"/>
                  <a:pt x="2953" y="724"/>
                  <a:pt x="2944" y="720"/>
                </a:cubicBezTo>
                <a:cubicBezTo>
                  <a:pt x="2929" y="713"/>
                  <a:pt x="2912" y="709"/>
                  <a:pt x="2896" y="704"/>
                </a:cubicBezTo>
                <a:cubicBezTo>
                  <a:pt x="2878" y="698"/>
                  <a:pt x="2864" y="683"/>
                  <a:pt x="2848" y="672"/>
                </a:cubicBezTo>
                <a:cubicBezTo>
                  <a:pt x="2834" y="663"/>
                  <a:pt x="2814" y="665"/>
                  <a:pt x="2800" y="656"/>
                </a:cubicBezTo>
                <a:cubicBezTo>
                  <a:pt x="2792" y="651"/>
                  <a:pt x="2785" y="644"/>
                  <a:pt x="2776" y="640"/>
                </a:cubicBezTo>
                <a:cubicBezTo>
                  <a:pt x="2761" y="633"/>
                  <a:pt x="2712" y="664"/>
                  <a:pt x="2712" y="664"/>
                </a:cubicBezTo>
                <a:cubicBezTo>
                  <a:pt x="2582" y="686"/>
                  <a:pt x="2703" y="667"/>
                  <a:pt x="2488" y="656"/>
                </a:cubicBezTo>
                <a:cubicBezTo>
                  <a:pt x="2357" y="668"/>
                  <a:pt x="2243" y="661"/>
                  <a:pt x="2112" y="656"/>
                </a:cubicBezTo>
                <a:cubicBezTo>
                  <a:pt x="2030" y="647"/>
                  <a:pt x="2007" y="629"/>
                  <a:pt x="1920" y="624"/>
                </a:cubicBezTo>
                <a:cubicBezTo>
                  <a:pt x="1894" y="607"/>
                  <a:pt x="1842" y="569"/>
                  <a:pt x="1816" y="552"/>
                </a:cubicBezTo>
                <a:cubicBezTo>
                  <a:pt x="1770" y="483"/>
                  <a:pt x="1831" y="564"/>
                  <a:pt x="1776" y="520"/>
                </a:cubicBezTo>
                <a:cubicBezTo>
                  <a:pt x="1733" y="485"/>
                  <a:pt x="1790" y="504"/>
                  <a:pt x="1736" y="480"/>
                </a:cubicBezTo>
                <a:cubicBezTo>
                  <a:pt x="1650" y="442"/>
                  <a:pt x="1718" y="484"/>
                  <a:pt x="1664" y="448"/>
                </a:cubicBezTo>
                <a:cubicBezTo>
                  <a:pt x="1630" y="459"/>
                  <a:pt x="1603" y="476"/>
                  <a:pt x="1568" y="488"/>
                </a:cubicBezTo>
                <a:cubicBezTo>
                  <a:pt x="1550" y="494"/>
                  <a:pt x="1520" y="520"/>
                  <a:pt x="1520" y="520"/>
                </a:cubicBezTo>
                <a:cubicBezTo>
                  <a:pt x="1496" y="592"/>
                  <a:pt x="1507" y="572"/>
                  <a:pt x="1424" y="584"/>
                </a:cubicBezTo>
                <a:cubicBezTo>
                  <a:pt x="1416" y="589"/>
                  <a:pt x="1406" y="592"/>
                  <a:pt x="1400" y="600"/>
                </a:cubicBezTo>
                <a:cubicBezTo>
                  <a:pt x="1395" y="607"/>
                  <a:pt x="1398" y="618"/>
                  <a:pt x="1392" y="624"/>
                </a:cubicBezTo>
                <a:cubicBezTo>
                  <a:pt x="1375" y="641"/>
                  <a:pt x="1344" y="636"/>
                  <a:pt x="1320" y="640"/>
                </a:cubicBezTo>
                <a:cubicBezTo>
                  <a:pt x="1274" y="634"/>
                  <a:pt x="1237" y="625"/>
                  <a:pt x="1192" y="616"/>
                </a:cubicBezTo>
                <a:cubicBezTo>
                  <a:pt x="1145" y="585"/>
                  <a:pt x="1153" y="523"/>
                  <a:pt x="1136" y="472"/>
                </a:cubicBezTo>
                <a:cubicBezTo>
                  <a:pt x="1133" y="464"/>
                  <a:pt x="1134" y="454"/>
                  <a:pt x="1128" y="448"/>
                </a:cubicBezTo>
                <a:cubicBezTo>
                  <a:pt x="1122" y="442"/>
                  <a:pt x="1112" y="443"/>
                  <a:pt x="1104" y="440"/>
                </a:cubicBezTo>
                <a:cubicBezTo>
                  <a:pt x="1099" y="424"/>
                  <a:pt x="1093" y="408"/>
                  <a:pt x="1088" y="392"/>
                </a:cubicBezTo>
                <a:cubicBezTo>
                  <a:pt x="1081" y="372"/>
                  <a:pt x="1087" y="348"/>
                  <a:pt x="1080" y="328"/>
                </a:cubicBezTo>
                <a:cubicBezTo>
                  <a:pt x="1074" y="310"/>
                  <a:pt x="1048" y="280"/>
                  <a:pt x="1048" y="280"/>
                </a:cubicBezTo>
                <a:cubicBezTo>
                  <a:pt x="1039" y="167"/>
                  <a:pt x="1050" y="214"/>
                  <a:pt x="1024" y="136"/>
                </a:cubicBezTo>
                <a:cubicBezTo>
                  <a:pt x="1021" y="128"/>
                  <a:pt x="1008" y="132"/>
                  <a:pt x="1000" y="128"/>
                </a:cubicBezTo>
                <a:cubicBezTo>
                  <a:pt x="984" y="120"/>
                  <a:pt x="968" y="112"/>
                  <a:pt x="952" y="104"/>
                </a:cubicBezTo>
                <a:cubicBezTo>
                  <a:pt x="928" y="92"/>
                  <a:pt x="905" y="75"/>
                  <a:pt x="880" y="64"/>
                </a:cubicBezTo>
                <a:cubicBezTo>
                  <a:pt x="846" y="49"/>
                  <a:pt x="792" y="45"/>
                  <a:pt x="760" y="24"/>
                </a:cubicBezTo>
                <a:cubicBezTo>
                  <a:pt x="729" y="3"/>
                  <a:pt x="745" y="11"/>
                  <a:pt x="712" y="0"/>
                </a:cubicBezTo>
                <a:cubicBezTo>
                  <a:pt x="680" y="3"/>
                  <a:pt x="647" y="2"/>
                  <a:pt x="616" y="8"/>
                </a:cubicBezTo>
                <a:cubicBezTo>
                  <a:pt x="574" y="16"/>
                  <a:pt x="605" y="30"/>
                  <a:pt x="584" y="56"/>
                </a:cubicBezTo>
                <a:cubicBezTo>
                  <a:pt x="579" y="63"/>
                  <a:pt x="568" y="60"/>
                  <a:pt x="560" y="64"/>
                </a:cubicBezTo>
                <a:cubicBezTo>
                  <a:pt x="526" y="81"/>
                  <a:pt x="511" y="88"/>
                  <a:pt x="472" y="96"/>
                </a:cubicBezTo>
                <a:cubicBezTo>
                  <a:pt x="453" y="93"/>
                  <a:pt x="434" y="95"/>
                  <a:pt x="416" y="88"/>
                </a:cubicBezTo>
                <a:cubicBezTo>
                  <a:pt x="271" y="32"/>
                  <a:pt x="459" y="75"/>
                  <a:pt x="320" y="40"/>
                </a:cubicBezTo>
                <a:cubicBezTo>
                  <a:pt x="227" y="17"/>
                  <a:pt x="96" y="0"/>
                  <a:pt x="0" y="0"/>
                </a:cubicBezTo>
              </a:path>
            </a:pathLst>
          </a:custGeom>
          <a:noFill/>
          <a:ln w="57150" cap="flat" cmpd="sng">
            <a:solidFill>
              <a:srgbClr val="66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8" name="Text Box 6"/>
          <p:cNvSpPr txBox="1">
            <a:spLocks noChangeArrowheads="1"/>
          </p:cNvSpPr>
          <p:nvPr/>
        </p:nvSpPr>
        <p:spPr bwMode="auto">
          <a:xfrm>
            <a:off x="2524125" y="2492375"/>
            <a:ext cx="132715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60000"/>
              </a:lnSpc>
            </a:pPr>
            <a:r>
              <a:rPr lang="en-US" altLang="en-US" sz="2000">
                <a:solidFill>
                  <a:srgbClr val="66CCFF"/>
                </a:solidFill>
              </a:rPr>
              <a:t>Northwest</a:t>
            </a:r>
          </a:p>
          <a:p>
            <a:pPr eaLnBrk="1" hangingPunct="1">
              <a:lnSpc>
                <a:spcPct val="60000"/>
              </a:lnSpc>
            </a:pPr>
            <a:r>
              <a:rPr lang="en-US" altLang="en-US" sz="2000">
                <a:solidFill>
                  <a:srgbClr val="66CCFF"/>
                </a:solidFill>
              </a:rPr>
              <a:t>Passage</a:t>
            </a:r>
          </a:p>
        </p:txBody>
      </p:sp>
      <p:sp>
        <p:nvSpPr>
          <p:cNvPr id="105479" name="Freeform 7"/>
          <p:cNvSpPr>
            <a:spLocks/>
          </p:cNvSpPr>
          <p:nvPr/>
        </p:nvSpPr>
        <p:spPr bwMode="auto">
          <a:xfrm>
            <a:off x="3098800" y="3238500"/>
            <a:ext cx="1169988" cy="858838"/>
          </a:xfrm>
          <a:custGeom>
            <a:avLst/>
            <a:gdLst>
              <a:gd name="T0" fmla="*/ 2147483647 w 737"/>
              <a:gd name="T1" fmla="*/ 2147483647 h 541"/>
              <a:gd name="T2" fmla="*/ 2147483647 w 737"/>
              <a:gd name="T3" fmla="*/ 2147483647 h 541"/>
              <a:gd name="T4" fmla="*/ 2147483647 w 737"/>
              <a:gd name="T5" fmla="*/ 2147483647 h 541"/>
              <a:gd name="T6" fmla="*/ 2147483647 w 737"/>
              <a:gd name="T7" fmla="*/ 2147483647 h 541"/>
              <a:gd name="T8" fmla="*/ 2147483647 w 737"/>
              <a:gd name="T9" fmla="*/ 2147483647 h 541"/>
              <a:gd name="T10" fmla="*/ 2147483647 w 737"/>
              <a:gd name="T11" fmla="*/ 2147483647 h 541"/>
              <a:gd name="T12" fmla="*/ 2147483647 w 737"/>
              <a:gd name="T13" fmla="*/ 2147483647 h 541"/>
              <a:gd name="T14" fmla="*/ 2147483647 w 737"/>
              <a:gd name="T15" fmla="*/ 2147483647 h 541"/>
              <a:gd name="T16" fmla="*/ 2147483647 w 737"/>
              <a:gd name="T17" fmla="*/ 2147483647 h 541"/>
              <a:gd name="T18" fmla="*/ 2147483647 w 737"/>
              <a:gd name="T19" fmla="*/ 2147483647 h 541"/>
              <a:gd name="T20" fmla="*/ 2147483647 w 737"/>
              <a:gd name="T21" fmla="*/ 2147483647 h 541"/>
              <a:gd name="T22" fmla="*/ 2147483647 w 737"/>
              <a:gd name="T23" fmla="*/ 2147483647 h 541"/>
              <a:gd name="T24" fmla="*/ 2147483647 w 737"/>
              <a:gd name="T25" fmla="*/ 2147483647 h 541"/>
              <a:gd name="T26" fmla="*/ 2147483647 w 737"/>
              <a:gd name="T27" fmla="*/ 2147483647 h 541"/>
              <a:gd name="T28" fmla="*/ 2147483647 w 737"/>
              <a:gd name="T29" fmla="*/ 2147483647 h 541"/>
              <a:gd name="T30" fmla="*/ 0 w 737"/>
              <a:gd name="T31" fmla="*/ 0 h 54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737"/>
              <a:gd name="T49" fmla="*/ 0 h 541"/>
              <a:gd name="T50" fmla="*/ 737 w 737"/>
              <a:gd name="T51" fmla="*/ 541 h 541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737" h="541">
                <a:moveTo>
                  <a:pt x="672" y="72"/>
                </a:moveTo>
                <a:cubicBezTo>
                  <a:pt x="669" y="80"/>
                  <a:pt x="664" y="136"/>
                  <a:pt x="664" y="136"/>
                </a:cubicBezTo>
                <a:cubicBezTo>
                  <a:pt x="668" y="183"/>
                  <a:pt x="690" y="241"/>
                  <a:pt x="664" y="280"/>
                </a:cubicBezTo>
                <a:cubicBezTo>
                  <a:pt x="701" y="336"/>
                  <a:pt x="680" y="317"/>
                  <a:pt x="720" y="344"/>
                </a:cubicBezTo>
                <a:cubicBezTo>
                  <a:pt x="737" y="395"/>
                  <a:pt x="734" y="442"/>
                  <a:pt x="696" y="480"/>
                </a:cubicBezTo>
                <a:cubicBezTo>
                  <a:pt x="676" y="541"/>
                  <a:pt x="697" y="525"/>
                  <a:pt x="640" y="536"/>
                </a:cubicBezTo>
                <a:cubicBezTo>
                  <a:pt x="614" y="529"/>
                  <a:pt x="585" y="530"/>
                  <a:pt x="560" y="520"/>
                </a:cubicBezTo>
                <a:cubicBezTo>
                  <a:pt x="542" y="513"/>
                  <a:pt x="512" y="488"/>
                  <a:pt x="512" y="488"/>
                </a:cubicBezTo>
                <a:cubicBezTo>
                  <a:pt x="437" y="497"/>
                  <a:pt x="398" y="506"/>
                  <a:pt x="312" y="488"/>
                </a:cubicBezTo>
                <a:cubicBezTo>
                  <a:pt x="303" y="486"/>
                  <a:pt x="300" y="473"/>
                  <a:pt x="296" y="464"/>
                </a:cubicBezTo>
                <a:cubicBezTo>
                  <a:pt x="276" y="419"/>
                  <a:pt x="282" y="404"/>
                  <a:pt x="240" y="376"/>
                </a:cubicBezTo>
                <a:cubicBezTo>
                  <a:pt x="232" y="352"/>
                  <a:pt x="220" y="326"/>
                  <a:pt x="208" y="304"/>
                </a:cubicBezTo>
                <a:cubicBezTo>
                  <a:pt x="194" y="279"/>
                  <a:pt x="169" y="259"/>
                  <a:pt x="160" y="232"/>
                </a:cubicBezTo>
                <a:cubicBezTo>
                  <a:pt x="146" y="191"/>
                  <a:pt x="123" y="168"/>
                  <a:pt x="88" y="144"/>
                </a:cubicBezTo>
                <a:cubicBezTo>
                  <a:pt x="69" y="116"/>
                  <a:pt x="49" y="81"/>
                  <a:pt x="40" y="48"/>
                </a:cubicBezTo>
                <a:cubicBezTo>
                  <a:pt x="27" y="1"/>
                  <a:pt x="41" y="28"/>
                  <a:pt x="0" y="0"/>
                </a:cubicBezTo>
              </a:path>
            </a:pathLst>
          </a:custGeom>
          <a:noFill/>
          <a:ln w="57150" cap="flat" cmpd="sng">
            <a:solidFill>
              <a:srgbClr val="66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5480" name="Picture 10" descr="Slide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1879600" cy="2424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77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dirty="0"/>
              <a:t>Other arctic factors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en-GB" dirty="0"/>
              <a:t>ICE Breakers (</a:t>
            </a:r>
            <a:r>
              <a:rPr lang="en-GB" dirty="0" err="1"/>
              <a:t>civ</a:t>
            </a:r>
            <a:r>
              <a:rPr lang="en-GB" dirty="0"/>
              <a:t>/mil) (all waters &amp; purposes):</a:t>
            </a:r>
          </a:p>
          <a:p>
            <a:pPr lvl="1"/>
            <a:r>
              <a:rPr lang="en-GB" dirty="0"/>
              <a:t>CDN 8, DNK 3, NOR 1, USA 3, RUS 40 </a:t>
            </a:r>
          </a:p>
          <a:p>
            <a:r>
              <a:rPr lang="en-GB" dirty="0"/>
              <a:t>Effect of the Gulf Stream</a:t>
            </a:r>
          </a:p>
          <a:p>
            <a:r>
              <a:rPr lang="en-GB" dirty="0"/>
              <a:t>Mapping, Navigational aids</a:t>
            </a:r>
          </a:p>
          <a:p>
            <a:r>
              <a:rPr lang="en-GB" dirty="0"/>
              <a:t>Environment</a:t>
            </a:r>
          </a:p>
          <a:p>
            <a:r>
              <a:rPr lang="en-GB" dirty="0"/>
              <a:t>Civilian research</a:t>
            </a:r>
          </a:p>
          <a:p>
            <a:r>
              <a:rPr lang="en-GB" dirty="0"/>
              <a:t>Historical interest,</a:t>
            </a:r>
            <a:br>
              <a:rPr lang="en-GB" dirty="0"/>
            </a:br>
            <a:r>
              <a:rPr lang="en-GB" dirty="0"/>
              <a:t>political will</a:t>
            </a:r>
          </a:p>
          <a:p>
            <a:endParaRPr lang="en-GB" dirty="0"/>
          </a:p>
        </p:txBody>
      </p:sp>
      <p:pic>
        <p:nvPicPr>
          <p:cNvPr id="5" name="Picture 4" descr="Sankt-peterburg 2015-03-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4365104"/>
            <a:ext cx="3018706" cy="2012470"/>
          </a:xfrm>
          <a:prstGeom prst="rect">
            <a:avLst/>
          </a:prstGeom>
          <a:noFill/>
        </p:spPr>
      </p:pic>
      <p:pic>
        <p:nvPicPr>
          <p:cNvPr id="4" name="Picture 2" descr="CCGS John G. Diefenbaker conceptual render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708920"/>
            <a:ext cx="3178324" cy="198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891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dens største isbryter Arktika ble sjøsatt før helgen. Foto: Nikita Greydin/AFP photo/NTB Scanpi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80728"/>
            <a:ext cx="6226696" cy="41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upload.wikimedia.org/wikipedia/commons/c/cd/Xue_Long%2C_Fremantle%2C_2016_%2804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en.mercopress.com/data/cache/noticias/42868/0x0/xue-lo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78285"/>
            <a:ext cx="4801039" cy="290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03648" y="5382344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Xue</a:t>
            </a:r>
            <a:r>
              <a:rPr lang="en-US" sz="2800" dirty="0"/>
              <a:t> Long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80112" y="836712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Arktika</a:t>
            </a:r>
            <a:r>
              <a:rPr lang="en-US" sz="2800" dirty="0"/>
              <a:t> - 2016</a:t>
            </a:r>
          </a:p>
        </p:txBody>
      </p:sp>
    </p:spTree>
    <p:extLst>
      <p:ext uri="{BB962C8B-B14F-4D97-AF65-F5344CB8AC3E}">
        <p14:creationId xmlns:p14="http://schemas.microsoft.com/office/powerpoint/2010/main" val="3725679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UNCLOS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 Convention of the Law of the Sea is respected by all parties (however, not ratified by USA)</a:t>
            </a:r>
          </a:p>
          <a:p>
            <a:r>
              <a:rPr lang="en-GB" dirty="0"/>
              <a:t>350 nm continuation of continental shelf</a:t>
            </a:r>
          </a:p>
          <a:p>
            <a:r>
              <a:rPr lang="en-GB" dirty="0"/>
              <a:t>Might is right ?</a:t>
            </a:r>
          </a:p>
          <a:p>
            <a:r>
              <a:rPr lang="en-GB" dirty="0"/>
              <a:t>Russia has a strong claim, </a:t>
            </a:r>
            <a:br>
              <a:rPr lang="en-GB" dirty="0"/>
            </a:br>
            <a:r>
              <a:rPr lang="en-GB" dirty="0"/>
              <a:t>supported by detailed research</a:t>
            </a:r>
          </a:p>
        </p:txBody>
      </p:sp>
      <p:pic>
        <p:nvPicPr>
          <p:cNvPr id="96258" name="Picture 2" descr="http://wpmedia.ottawacitizen.com/2015/10/file-in-this-thursday-aug-2-2007-file-made-available-by.jpeg?quality=55&amp;strip=all&amp;w=840&amp;h=630&amp;crop=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894654"/>
            <a:ext cx="2782855" cy="2087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556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08" y="-315417"/>
            <a:ext cx="7561170" cy="71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/>
          <p:cNvSpPr txBox="1">
            <a:spLocks/>
          </p:cNvSpPr>
          <p:nvPr/>
        </p:nvSpPr>
        <p:spPr>
          <a:xfrm>
            <a:off x="899592" y="-27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342900" algn="ctr">
              <a:spcBef>
                <a:spcPct val="0"/>
              </a:spcBef>
            </a:pPr>
            <a:r>
              <a:rPr lang="en-US" sz="4400" dirty="0"/>
              <a:t>Russia: The Big Picture</a:t>
            </a:r>
            <a:endParaRPr kumimoji="0" lang="nb-NO" altLang="en-US" sz="4400" b="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20" name="Picture 4" descr="http://img7.custompublish.com/getfile.php/2168791.177.yapyfuypqv/500x0/5146851_2168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0768"/>
            <a:ext cx="2483768" cy="1300264"/>
          </a:xfrm>
          <a:prstGeom prst="rect">
            <a:avLst/>
          </a:prstGeom>
          <a:noFill/>
        </p:spPr>
      </p:pic>
      <p:pic>
        <p:nvPicPr>
          <p:cNvPr id="111622" name="Picture 6" descr="https://img.rt.com/files/news/26/cf/c0/00/2-russia-defense-industry-put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353792"/>
            <a:ext cx="4374001" cy="2459584"/>
          </a:xfrm>
          <a:prstGeom prst="rect">
            <a:avLst/>
          </a:prstGeom>
          <a:noFill/>
        </p:spPr>
      </p:pic>
      <p:pic>
        <p:nvPicPr>
          <p:cNvPr id="111624" name="Picture 8" descr="http://russia-insider.com/sites/insider/files/i-c3-7d8-b-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068960"/>
            <a:ext cx="3810000" cy="2857500"/>
          </a:xfrm>
          <a:prstGeom prst="rect">
            <a:avLst/>
          </a:prstGeom>
          <a:noFill/>
        </p:spPr>
      </p:pic>
      <p:pic>
        <p:nvPicPr>
          <p:cNvPr id="111618" name="Picture 2" descr="https://static.franks-travelbox.com/52014/02946/c0e63/f2cc6/6b140/9722d/1376c/fe92a/blick-auf-den-kreml-in-moskau-den-sitz-des-russischen-praesidenten-und-das-markenzeichen-der-stadt-russlan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196752"/>
            <a:ext cx="4499992" cy="29974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0291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en-US" dirty="0"/>
              <a:t>Russia - 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256583"/>
          </a:xfrm>
        </p:spPr>
        <p:txBody>
          <a:bodyPr>
            <a:noAutofit/>
          </a:bodyPr>
          <a:lstStyle/>
          <a:p>
            <a:r>
              <a:rPr lang="en-US" sz="2400" dirty="0"/>
              <a:t>Russia is not a free and democratic country</a:t>
            </a:r>
          </a:p>
          <a:p>
            <a:pPr lvl="1"/>
            <a:r>
              <a:rPr lang="en-US" sz="2400" dirty="0"/>
              <a:t>No independent press, no political opposition tolerated, a parliament without power, Putin omnipotent</a:t>
            </a:r>
          </a:p>
          <a:p>
            <a:pPr lvl="1"/>
            <a:r>
              <a:rPr lang="en-US" sz="2400" dirty="0"/>
              <a:t>Fear of unrest and colored revolutions</a:t>
            </a:r>
          </a:p>
          <a:p>
            <a:pPr lvl="1"/>
            <a:r>
              <a:rPr lang="en-US" sz="2400" dirty="0"/>
              <a:t>Serious economic challenges, no allies, sanctions continue</a:t>
            </a:r>
          </a:p>
          <a:p>
            <a:r>
              <a:rPr lang="en-US" sz="2400" dirty="0"/>
              <a:t>Russia seeks to regain the international role of the USSR and use military force to obtain it </a:t>
            </a:r>
          </a:p>
          <a:p>
            <a:pPr lvl="1"/>
            <a:r>
              <a:rPr lang="en-US" sz="2400" dirty="0"/>
              <a:t>West perceived as carving away on Russia’s ‘area of influence’</a:t>
            </a:r>
          </a:p>
          <a:p>
            <a:r>
              <a:rPr lang="en-US" sz="2400" dirty="0"/>
              <a:t>NATO was deliberately defined as a threat to justify Putin’s ambitions</a:t>
            </a:r>
          </a:p>
        </p:txBody>
      </p:sp>
    </p:spTree>
    <p:extLst>
      <p:ext uri="{BB962C8B-B14F-4D97-AF65-F5344CB8AC3E}">
        <p14:creationId xmlns:p14="http://schemas.microsoft.com/office/powerpoint/2010/main" val="3114231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Russian Military Capabilities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58816" cy="5256584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Nuclear Triad</a:t>
            </a:r>
          </a:p>
          <a:p>
            <a:r>
              <a:rPr lang="en-GB" b="1" dirty="0">
                <a:solidFill>
                  <a:schemeClr val="tx2"/>
                </a:solidFill>
              </a:rPr>
              <a:t>Proved ability to deploy large land forces quickly at strategic distances</a:t>
            </a:r>
          </a:p>
          <a:p>
            <a:r>
              <a:rPr lang="en-GB" b="1" dirty="0">
                <a:solidFill>
                  <a:schemeClr val="tx2"/>
                </a:solidFill>
              </a:rPr>
              <a:t>Air Defence</a:t>
            </a:r>
          </a:p>
          <a:p>
            <a:r>
              <a:rPr lang="en-GB" b="1" dirty="0">
                <a:solidFill>
                  <a:schemeClr val="tx2"/>
                </a:solidFill>
              </a:rPr>
              <a:t>Short chain of command</a:t>
            </a:r>
          </a:p>
          <a:p>
            <a:r>
              <a:rPr lang="en-GB" b="1" dirty="0">
                <a:solidFill>
                  <a:schemeClr val="tx2"/>
                </a:solidFill>
              </a:rPr>
              <a:t>Proven willingness to use military means to achieve political goals</a:t>
            </a:r>
          </a:p>
          <a:p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853880" y="1274226"/>
            <a:ext cx="4038600" cy="45259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Completely outdated Navy, except submarines</a:t>
            </a:r>
          </a:p>
          <a:p>
            <a:r>
              <a:rPr lang="en-GB" b="1" dirty="0">
                <a:solidFill>
                  <a:srgbClr val="FF0000"/>
                </a:solidFill>
              </a:rPr>
              <a:t>Outdated Air Force, with exceptions</a:t>
            </a:r>
          </a:p>
          <a:p>
            <a:r>
              <a:rPr lang="en-GB" b="1" dirty="0">
                <a:solidFill>
                  <a:srgbClr val="FF0000"/>
                </a:solidFill>
              </a:rPr>
              <a:t>Reserves obsolete</a:t>
            </a:r>
          </a:p>
          <a:p>
            <a:r>
              <a:rPr lang="en-GB" b="1" dirty="0">
                <a:solidFill>
                  <a:srgbClr val="FF0000"/>
                </a:solidFill>
              </a:rPr>
              <a:t>No Allies of value</a:t>
            </a:r>
          </a:p>
          <a:p>
            <a:r>
              <a:rPr lang="en-GB" b="1" dirty="0">
                <a:solidFill>
                  <a:srgbClr val="FF0000"/>
                </a:solidFill>
              </a:rPr>
              <a:t>Politically isolated, weak economy 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51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n-GB" dirty="0"/>
              <a:t>KTG</a:t>
            </a:r>
            <a:endParaRPr lang="en-US" dirty="0"/>
          </a:p>
        </p:txBody>
      </p:sp>
      <p:pic>
        <p:nvPicPr>
          <p:cNvPr id="6146" name="Picture 2" descr="http://pop.h-cdn.co/assets/16/46/980x490/landscape-1479157483-govzj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0768"/>
            <a:ext cx="4283968" cy="21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9958"/>
            <a:ext cx="3670548" cy="459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79912" y="3573016"/>
            <a:ext cx="4573860" cy="25922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2 A/C lost</a:t>
            </a:r>
          </a:p>
          <a:p>
            <a:r>
              <a:rPr lang="en-GB" dirty="0"/>
              <a:t>No Carrier ops – from land</a:t>
            </a:r>
          </a:p>
          <a:p>
            <a:r>
              <a:rPr lang="en-GB" dirty="0"/>
              <a:t>Appalling technical standards</a:t>
            </a:r>
          </a:p>
          <a:p>
            <a:r>
              <a:rPr lang="en-GB" dirty="0"/>
              <a:t>Lack of trained aircrew</a:t>
            </a:r>
          </a:p>
          <a:p>
            <a:r>
              <a:rPr lang="en-GB" dirty="0"/>
              <a:t>Probably last deployment</a:t>
            </a:r>
          </a:p>
          <a:p>
            <a:r>
              <a:rPr lang="en-GB" dirty="0"/>
              <a:t>Moral aspects of joining a conflict to test weapons and systems on a suffering population 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65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NATO Treaty Article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The Parties agree that an armed attack against one or more of them in Europe or North America shall be considered an attack against them all and consequently […], each of them, in exercise of the right of individual or collective </a:t>
            </a:r>
            <a:r>
              <a:rPr lang="en-US" sz="2800" dirty="0" err="1"/>
              <a:t>self-defence</a:t>
            </a:r>
            <a:r>
              <a:rPr lang="en-US" sz="2800" dirty="0"/>
              <a:t> recognized by Article 51 of the Charter of the United Nations, will assist the Party or Parties so attacked by taking forthwith, […], such action as it deems necessary, including the use of armed force, to restore and maintain the security of the North Atlantic area.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823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Militarization of </a:t>
            </a:r>
            <a:br>
              <a:rPr lang="en-GB" dirty="0"/>
            </a:br>
            <a:r>
              <a:rPr lang="en-GB" dirty="0"/>
              <a:t>the Arctic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USA, CDN, DNK bases north of Arctic Circle</a:t>
            </a:r>
          </a:p>
          <a:p>
            <a:pPr lvl="1"/>
            <a:r>
              <a:rPr lang="en-GB" dirty="0"/>
              <a:t>Limited mil presence (ICEX, patrols, BMD ISR)</a:t>
            </a:r>
          </a:p>
          <a:p>
            <a:r>
              <a:rPr lang="en-GB" dirty="0"/>
              <a:t>Coast Guard patrols (DNK, NOR)</a:t>
            </a:r>
          </a:p>
          <a:p>
            <a:r>
              <a:rPr lang="en-GB" dirty="0"/>
              <a:t>Russia building 6+ bases A2AD capable (S-400, Bastion SSM, ISR, BMD warning), Arctic COM</a:t>
            </a:r>
          </a:p>
          <a:p>
            <a:endParaRPr lang="en-GB" dirty="0"/>
          </a:p>
        </p:txBody>
      </p:sp>
      <p:pic>
        <p:nvPicPr>
          <p:cNvPr id="130054" name="Picture 6" descr="https://i.ytimg.com/vi/1GMjxQWdvF4/maxresdefaul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581128"/>
            <a:ext cx="5362228" cy="1556355"/>
          </a:xfrm>
          <a:prstGeom prst="rect">
            <a:avLst/>
          </a:prstGeom>
          <a:noFill/>
        </p:spPr>
      </p:pic>
      <p:pic>
        <p:nvPicPr>
          <p:cNvPr id="130056" name="Picture 8" descr="https://img.rt.com/files/news/21/72/80/00/arctic-military-putin-security.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750" y="4293096"/>
            <a:ext cx="3905250" cy="2190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57187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1264"/>
              </p:ext>
            </p:extLst>
          </p:nvPr>
        </p:nvGraphicFramePr>
        <p:xfrm>
          <a:off x="251523" y="836711"/>
          <a:ext cx="8712968" cy="5032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9208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209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658937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Post CW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2000 - 2001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2002 - 2003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2004 - 2005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2006 - 2007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2008 - 2009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2010 - 2011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2012 - 2013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2014 - 2015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2016 - 2018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2018 -2024?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F1D1C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solidFill>
                      <a:srgbClr val="DDDC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4804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0" name="TekstSylinder 19"/>
          <p:cNvSpPr txBox="1"/>
          <p:nvPr/>
        </p:nvSpPr>
        <p:spPr>
          <a:xfrm>
            <a:off x="3995936" y="5229200"/>
            <a:ext cx="134742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Georgia</a:t>
            </a:r>
          </a:p>
        </p:txBody>
      </p:sp>
      <p:cxnSp>
        <p:nvCxnSpPr>
          <p:cNvPr id="37" name="Rett pil 36"/>
          <p:cNvCxnSpPr/>
          <p:nvPr/>
        </p:nvCxnSpPr>
        <p:spPr>
          <a:xfrm>
            <a:off x="449324" y="3429000"/>
            <a:ext cx="0" cy="1585917"/>
          </a:xfrm>
          <a:prstGeom prst="straightConnector1">
            <a:avLst/>
          </a:prstGeom>
          <a:ln w="38100">
            <a:noFill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Sylinder 41"/>
          <p:cNvSpPr txBox="1"/>
          <p:nvPr/>
        </p:nvSpPr>
        <p:spPr>
          <a:xfrm>
            <a:off x="7395891" y="5201736"/>
            <a:ext cx="91377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Syria</a:t>
            </a:r>
          </a:p>
        </p:txBody>
      </p:sp>
      <p:sp>
        <p:nvSpPr>
          <p:cNvPr id="43" name="TekstSylinder 42"/>
          <p:cNvSpPr txBox="1"/>
          <p:nvPr/>
        </p:nvSpPr>
        <p:spPr>
          <a:xfrm>
            <a:off x="5508104" y="4437112"/>
            <a:ext cx="95795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Libya</a:t>
            </a:r>
          </a:p>
        </p:txBody>
      </p:sp>
      <p:sp>
        <p:nvSpPr>
          <p:cNvPr id="44" name="TekstSylinder 43"/>
          <p:cNvSpPr txBox="1"/>
          <p:nvPr/>
        </p:nvSpPr>
        <p:spPr>
          <a:xfrm>
            <a:off x="3923928" y="2889376"/>
            <a:ext cx="187134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ISAF, Piracy</a:t>
            </a:r>
          </a:p>
        </p:txBody>
      </p:sp>
      <p:sp>
        <p:nvSpPr>
          <p:cNvPr id="48" name="TekstSylinder 47"/>
          <p:cNvSpPr txBox="1"/>
          <p:nvPr/>
        </p:nvSpPr>
        <p:spPr>
          <a:xfrm>
            <a:off x="1115616" y="1556792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Putin 1P</a:t>
            </a:r>
          </a:p>
        </p:txBody>
      </p:sp>
      <p:sp>
        <p:nvSpPr>
          <p:cNvPr id="49" name="TekstSylinder 48"/>
          <p:cNvSpPr txBox="1"/>
          <p:nvPr/>
        </p:nvSpPr>
        <p:spPr>
          <a:xfrm>
            <a:off x="1043608" y="5085184"/>
            <a:ext cx="126137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Kosovo</a:t>
            </a:r>
          </a:p>
        </p:txBody>
      </p:sp>
      <p:sp>
        <p:nvSpPr>
          <p:cNvPr id="64" name="TekstSylinder 63"/>
          <p:cNvSpPr txBox="1"/>
          <p:nvPr/>
        </p:nvSpPr>
        <p:spPr>
          <a:xfrm>
            <a:off x="4283968" y="1556792"/>
            <a:ext cx="1560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Putin PM</a:t>
            </a:r>
          </a:p>
        </p:txBody>
      </p:sp>
      <p:sp>
        <p:nvSpPr>
          <p:cNvPr id="65" name="TekstSylinder 64"/>
          <p:cNvSpPr txBox="1"/>
          <p:nvPr/>
        </p:nvSpPr>
        <p:spPr>
          <a:xfrm>
            <a:off x="5823030" y="1556792"/>
            <a:ext cx="2435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Putin 3P (6 yrs)</a:t>
            </a:r>
          </a:p>
        </p:txBody>
      </p:sp>
      <p:sp>
        <p:nvSpPr>
          <p:cNvPr id="66" name="TekstSylinder 65"/>
          <p:cNvSpPr txBox="1"/>
          <p:nvPr/>
        </p:nvSpPr>
        <p:spPr>
          <a:xfrm>
            <a:off x="2699792" y="1556792"/>
            <a:ext cx="14285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Putin 2P</a:t>
            </a:r>
          </a:p>
        </p:txBody>
      </p:sp>
      <p:cxnSp>
        <p:nvCxnSpPr>
          <p:cNvPr id="70" name="Rett pil 69"/>
          <p:cNvCxnSpPr/>
          <p:nvPr/>
        </p:nvCxnSpPr>
        <p:spPr>
          <a:xfrm>
            <a:off x="8244408" y="1844824"/>
            <a:ext cx="5760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tt pil 71"/>
          <p:cNvCxnSpPr/>
          <p:nvPr/>
        </p:nvCxnSpPr>
        <p:spPr>
          <a:xfrm>
            <a:off x="8028384" y="5733256"/>
            <a:ext cx="864096" cy="0"/>
          </a:xfrm>
          <a:prstGeom prst="straightConnector1">
            <a:avLst/>
          </a:prstGeom>
          <a:ln w="28575">
            <a:noFill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Frihåndsform 73"/>
          <p:cNvSpPr/>
          <p:nvPr/>
        </p:nvSpPr>
        <p:spPr>
          <a:xfrm>
            <a:off x="1115616" y="3068960"/>
            <a:ext cx="7704856" cy="2853017"/>
          </a:xfrm>
          <a:custGeom>
            <a:avLst/>
            <a:gdLst>
              <a:gd name="connsiteX0" fmla="*/ 0 w 8527676"/>
              <a:gd name="connsiteY0" fmla="*/ 452717 h 2853017"/>
              <a:gd name="connsiteX1" fmla="*/ 201706 w 8527676"/>
              <a:gd name="connsiteY1" fmla="*/ 654423 h 2853017"/>
              <a:gd name="connsiteX2" fmla="*/ 457200 w 8527676"/>
              <a:gd name="connsiteY2" fmla="*/ 1703294 h 2853017"/>
              <a:gd name="connsiteX3" fmla="*/ 658906 w 8527676"/>
              <a:gd name="connsiteY3" fmla="*/ 1743635 h 2853017"/>
              <a:gd name="connsiteX4" fmla="*/ 914400 w 8527676"/>
              <a:gd name="connsiteY4" fmla="*/ 1394011 h 2853017"/>
              <a:gd name="connsiteX5" fmla="*/ 1237130 w 8527676"/>
              <a:gd name="connsiteY5" fmla="*/ 1125070 h 2853017"/>
              <a:gd name="connsiteX6" fmla="*/ 1680883 w 8527676"/>
              <a:gd name="connsiteY6" fmla="*/ 869576 h 2853017"/>
              <a:gd name="connsiteX7" fmla="*/ 2178424 w 8527676"/>
              <a:gd name="connsiteY7" fmla="*/ 654423 h 2853017"/>
              <a:gd name="connsiteX8" fmla="*/ 2568389 w 8527676"/>
              <a:gd name="connsiteY8" fmla="*/ 519952 h 2853017"/>
              <a:gd name="connsiteX9" fmla="*/ 2958353 w 8527676"/>
              <a:gd name="connsiteY9" fmla="*/ 506505 h 2853017"/>
              <a:gd name="connsiteX10" fmla="*/ 3321424 w 8527676"/>
              <a:gd name="connsiteY10" fmla="*/ 425823 h 2853017"/>
              <a:gd name="connsiteX11" fmla="*/ 3657600 w 8527676"/>
              <a:gd name="connsiteY11" fmla="*/ 560294 h 2853017"/>
              <a:gd name="connsiteX12" fmla="*/ 3939989 w 8527676"/>
              <a:gd name="connsiteY12" fmla="*/ 1931894 h 2853017"/>
              <a:gd name="connsiteX13" fmla="*/ 4155141 w 8527676"/>
              <a:gd name="connsiteY13" fmla="*/ 1918447 h 2853017"/>
              <a:gd name="connsiteX14" fmla="*/ 4464424 w 8527676"/>
              <a:gd name="connsiteY14" fmla="*/ 1757082 h 2853017"/>
              <a:gd name="connsiteX15" fmla="*/ 4854389 w 8527676"/>
              <a:gd name="connsiteY15" fmla="*/ 466164 h 2853017"/>
              <a:gd name="connsiteX16" fmla="*/ 5015753 w 8527676"/>
              <a:gd name="connsiteY16" fmla="*/ 412376 h 2853017"/>
              <a:gd name="connsiteX17" fmla="*/ 5257800 w 8527676"/>
              <a:gd name="connsiteY17" fmla="*/ 1246094 h 2853017"/>
              <a:gd name="connsiteX18" fmla="*/ 5567083 w 8527676"/>
              <a:gd name="connsiteY18" fmla="*/ 573741 h 2853017"/>
              <a:gd name="connsiteX19" fmla="*/ 6172200 w 8527676"/>
              <a:gd name="connsiteY19" fmla="*/ 318247 h 2853017"/>
              <a:gd name="connsiteX20" fmla="*/ 6279777 w 8527676"/>
              <a:gd name="connsiteY20" fmla="*/ 2483223 h 2853017"/>
              <a:gd name="connsiteX21" fmla="*/ 8202706 w 8527676"/>
              <a:gd name="connsiteY21" fmla="*/ 2537011 h 2853017"/>
              <a:gd name="connsiteX22" fmla="*/ 8229600 w 8527676"/>
              <a:gd name="connsiteY22" fmla="*/ 2537011 h 2853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8527676" h="2853017">
                <a:moveTo>
                  <a:pt x="0" y="452717"/>
                </a:moveTo>
                <a:cubicBezTo>
                  <a:pt x="62753" y="449355"/>
                  <a:pt x="125506" y="445994"/>
                  <a:pt x="201706" y="654423"/>
                </a:cubicBezTo>
                <a:cubicBezTo>
                  <a:pt x="277906" y="862852"/>
                  <a:pt x="381000" y="1521759"/>
                  <a:pt x="457200" y="1703294"/>
                </a:cubicBezTo>
                <a:cubicBezTo>
                  <a:pt x="533400" y="1884829"/>
                  <a:pt x="582706" y="1795182"/>
                  <a:pt x="658906" y="1743635"/>
                </a:cubicBezTo>
                <a:cubicBezTo>
                  <a:pt x="735106" y="1692088"/>
                  <a:pt x="818030" y="1497105"/>
                  <a:pt x="914400" y="1394011"/>
                </a:cubicBezTo>
                <a:cubicBezTo>
                  <a:pt x="1010770" y="1290917"/>
                  <a:pt x="1109383" y="1212476"/>
                  <a:pt x="1237130" y="1125070"/>
                </a:cubicBezTo>
                <a:cubicBezTo>
                  <a:pt x="1364877" y="1037664"/>
                  <a:pt x="1524001" y="948017"/>
                  <a:pt x="1680883" y="869576"/>
                </a:cubicBezTo>
                <a:cubicBezTo>
                  <a:pt x="1837765" y="791135"/>
                  <a:pt x="2030506" y="712694"/>
                  <a:pt x="2178424" y="654423"/>
                </a:cubicBezTo>
                <a:cubicBezTo>
                  <a:pt x="2326342" y="596152"/>
                  <a:pt x="2438401" y="544605"/>
                  <a:pt x="2568389" y="519952"/>
                </a:cubicBezTo>
                <a:cubicBezTo>
                  <a:pt x="2698377" y="495299"/>
                  <a:pt x="2832847" y="522193"/>
                  <a:pt x="2958353" y="506505"/>
                </a:cubicBezTo>
                <a:cubicBezTo>
                  <a:pt x="3083859" y="490817"/>
                  <a:pt x="3204883" y="416858"/>
                  <a:pt x="3321424" y="425823"/>
                </a:cubicBezTo>
                <a:cubicBezTo>
                  <a:pt x="3437965" y="434788"/>
                  <a:pt x="3554506" y="309282"/>
                  <a:pt x="3657600" y="560294"/>
                </a:cubicBezTo>
                <a:cubicBezTo>
                  <a:pt x="3760694" y="811306"/>
                  <a:pt x="3857066" y="1705535"/>
                  <a:pt x="3939989" y="1931894"/>
                </a:cubicBezTo>
                <a:cubicBezTo>
                  <a:pt x="4022912" y="2158253"/>
                  <a:pt x="4067735" y="1947582"/>
                  <a:pt x="4155141" y="1918447"/>
                </a:cubicBezTo>
                <a:cubicBezTo>
                  <a:pt x="4242547" y="1889312"/>
                  <a:pt x="4347883" y="1999129"/>
                  <a:pt x="4464424" y="1757082"/>
                </a:cubicBezTo>
                <a:cubicBezTo>
                  <a:pt x="4580965" y="1515035"/>
                  <a:pt x="4762501" y="690282"/>
                  <a:pt x="4854389" y="466164"/>
                </a:cubicBezTo>
                <a:cubicBezTo>
                  <a:pt x="4946277" y="242046"/>
                  <a:pt x="4948518" y="282388"/>
                  <a:pt x="5015753" y="412376"/>
                </a:cubicBezTo>
                <a:cubicBezTo>
                  <a:pt x="5082988" y="542364"/>
                  <a:pt x="5165912" y="1219200"/>
                  <a:pt x="5257800" y="1246094"/>
                </a:cubicBezTo>
                <a:cubicBezTo>
                  <a:pt x="5349688" y="1272988"/>
                  <a:pt x="5414683" y="728382"/>
                  <a:pt x="5567083" y="573741"/>
                </a:cubicBezTo>
                <a:cubicBezTo>
                  <a:pt x="5719483" y="419100"/>
                  <a:pt x="6053418" y="0"/>
                  <a:pt x="6172200" y="318247"/>
                </a:cubicBezTo>
                <a:cubicBezTo>
                  <a:pt x="6290982" y="636494"/>
                  <a:pt x="5941359" y="2113429"/>
                  <a:pt x="6279777" y="2483223"/>
                </a:cubicBezTo>
                <a:cubicBezTo>
                  <a:pt x="6618195" y="2853017"/>
                  <a:pt x="7877736" y="2528046"/>
                  <a:pt x="8202706" y="2537011"/>
                </a:cubicBezTo>
                <a:cubicBezTo>
                  <a:pt x="8527676" y="2545976"/>
                  <a:pt x="8378638" y="2541493"/>
                  <a:pt x="8229600" y="2537011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76" name="Rett pil 75"/>
          <p:cNvCxnSpPr/>
          <p:nvPr/>
        </p:nvCxnSpPr>
        <p:spPr>
          <a:xfrm>
            <a:off x="539552" y="3356992"/>
            <a:ext cx="0" cy="2160240"/>
          </a:xfrm>
          <a:prstGeom prst="straightConnector1">
            <a:avLst/>
          </a:prstGeom>
          <a:ln w="571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Frihåndsform 78"/>
          <p:cNvSpPr/>
          <p:nvPr/>
        </p:nvSpPr>
        <p:spPr>
          <a:xfrm>
            <a:off x="3954711" y="3347420"/>
            <a:ext cx="1582270" cy="150159"/>
          </a:xfrm>
          <a:custGeom>
            <a:avLst/>
            <a:gdLst>
              <a:gd name="connsiteX0" fmla="*/ 0 w 1582270"/>
              <a:gd name="connsiteY0" fmla="*/ 129988 h 150159"/>
              <a:gd name="connsiteX1" fmla="*/ 255494 w 1582270"/>
              <a:gd name="connsiteY1" fmla="*/ 129988 h 150159"/>
              <a:gd name="connsiteX2" fmla="*/ 793376 w 1582270"/>
              <a:gd name="connsiteY2" fmla="*/ 8965 h 150159"/>
              <a:gd name="connsiteX3" fmla="*/ 1465729 w 1582270"/>
              <a:gd name="connsiteY3" fmla="*/ 76200 h 150159"/>
              <a:gd name="connsiteX4" fmla="*/ 1492623 w 1582270"/>
              <a:gd name="connsiteY4" fmla="*/ 89647 h 150159"/>
              <a:gd name="connsiteX5" fmla="*/ 1465729 w 1582270"/>
              <a:gd name="connsiteY5" fmla="*/ 103094 h 15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270" h="150159">
                <a:moveTo>
                  <a:pt x="0" y="129988"/>
                </a:moveTo>
                <a:cubicBezTo>
                  <a:pt x="61632" y="140073"/>
                  <a:pt x="123265" y="150159"/>
                  <a:pt x="255494" y="129988"/>
                </a:cubicBezTo>
                <a:cubicBezTo>
                  <a:pt x="387723" y="109818"/>
                  <a:pt x="591670" y="17930"/>
                  <a:pt x="793376" y="8965"/>
                </a:cubicBezTo>
                <a:cubicBezTo>
                  <a:pt x="995082" y="0"/>
                  <a:pt x="1349188" y="62753"/>
                  <a:pt x="1465729" y="76200"/>
                </a:cubicBezTo>
                <a:cubicBezTo>
                  <a:pt x="1582270" y="89647"/>
                  <a:pt x="1492623" y="85165"/>
                  <a:pt x="1492623" y="89647"/>
                </a:cubicBezTo>
                <a:cubicBezTo>
                  <a:pt x="1492623" y="94129"/>
                  <a:pt x="1465729" y="103094"/>
                  <a:pt x="1465729" y="103094"/>
                </a:cubicBezTo>
              </a:path>
            </a:pathLst>
          </a:custGeom>
          <a:ln w="762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Tittel 1"/>
          <p:cNvSpPr txBox="1">
            <a:spLocks/>
          </p:cNvSpPr>
          <p:nvPr/>
        </p:nvSpPr>
        <p:spPr>
          <a:xfrm>
            <a:off x="539552" y="-1125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NATO – Russian Relations</a:t>
            </a:r>
          </a:p>
        </p:txBody>
      </p:sp>
      <p:sp>
        <p:nvSpPr>
          <p:cNvPr id="19" name="TekstSylinder 4"/>
          <p:cNvSpPr txBox="1"/>
          <p:nvPr/>
        </p:nvSpPr>
        <p:spPr>
          <a:xfrm>
            <a:off x="5427008" y="85384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.</a:t>
            </a:r>
          </a:p>
        </p:txBody>
      </p:sp>
      <p:sp>
        <p:nvSpPr>
          <p:cNvPr id="21" name="TekstSylinder 41"/>
          <p:cNvSpPr txBox="1"/>
          <p:nvPr/>
        </p:nvSpPr>
        <p:spPr>
          <a:xfrm>
            <a:off x="6748612" y="4149080"/>
            <a:ext cx="1351780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Ukraine</a:t>
            </a:r>
          </a:p>
        </p:txBody>
      </p:sp>
      <p:sp>
        <p:nvSpPr>
          <p:cNvPr id="22" name="TekstSylinder 41"/>
          <p:cNvSpPr txBox="1"/>
          <p:nvPr/>
        </p:nvSpPr>
        <p:spPr>
          <a:xfrm>
            <a:off x="6618309" y="3083318"/>
            <a:ext cx="12426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b="1" dirty="0"/>
              <a:t>Crimea</a:t>
            </a:r>
          </a:p>
        </p:txBody>
      </p:sp>
    </p:spTree>
    <p:extLst>
      <p:ext uri="{BB962C8B-B14F-4D97-AF65-F5344CB8AC3E}">
        <p14:creationId xmlns:p14="http://schemas.microsoft.com/office/powerpoint/2010/main" val="220013727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East: NATO Responses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/>
          <a:lstStyle/>
          <a:p>
            <a:r>
              <a:rPr lang="en-US" dirty="0"/>
              <a:t>NATO Force Integration Units (NFIU)</a:t>
            </a:r>
          </a:p>
          <a:p>
            <a:r>
              <a:rPr lang="en-US" dirty="0"/>
              <a:t>Very high readiness Joint Task Force (VJTF)</a:t>
            </a:r>
          </a:p>
          <a:p>
            <a:r>
              <a:rPr lang="en-US" dirty="0"/>
              <a:t>Expanded NATO Response Force (</a:t>
            </a:r>
            <a:r>
              <a:rPr lang="en-US" dirty="0" err="1"/>
              <a:t>eNRF</a:t>
            </a:r>
            <a:r>
              <a:rPr lang="en-US" dirty="0"/>
              <a:t>)</a:t>
            </a:r>
          </a:p>
          <a:p>
            <a:r>
              <a:rPr lang="en-US" dirty="0"/>
              <a:t>Forward Presence in the Baltic states - </a:t>
            </a:r>
            <a:r>
              <a:rPr lang="en-US" i="1" dirty="0"/>
              <a:t>Atlantic Response</a:t>
            </a:r>
          </a:p>
          <a:p>
            <a:r>
              <a:rPr lang="en-US" dirty="0"/>
              <a:t>Graduated Response Plans</a:t>
            </a:r>
          </a:p>
          <a:p>
            <a:r>
              <a:rPr lang="en-US" dirty="0"/>
              <a:t>Reawakening, Political unity, increased budgets in NATO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308304" y="4941168"/>
            <a:ext cx="1715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</a:rPr>
              <a:t>2 %</a:t>
            </a:r>
          </a:p>
        </p:txBody>
      </p:sp>
    </p:spTree>
    <p:extLst>
      <p:ext uri="{BB962C8B-B14F-4D97-AF65-F5344CB8AC3E}">
        <p14:creationId xmlns:p14="http://schemas.microsoft.com/office/powerpoint/2010/main" val="79038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 Defense key factors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Budget 5,06 </a:t>
            </a:r>
            <a:r>
              <a:rPr lang="en-US" dirty="0" err="1"/>
              <a:t>mia</a:t>
            </a:r>
            <a:r>
              <a:rPr lang="en-US" dirty="0"/>
              <a:t> € (+9,8 %) </a:t>
            </a:r>
          </a:p>
          <a:p>
            <a:r>
              <a:rPr lang="en-US" dirty="0"/>
              <a:t>Balanced Navy</a:t>
            </a:r>
          </a:p>
          <a:p>
            <a:r>
              <a:rPr lang="en-US" dirty="0"/>
              <a:t>F-35 (54)</a:t>
            </a:r>
          </a:p>
          <a:p>
            <a:r>
              <a:rPr lang="en-US" dirty="0"/>
              <a:t>Small army, conscripts</a:t>
            </a:r>
          </a:p>
          <a:p>
            <a:r>
              <a:rPr lang="en-US" dirty="0"/>
              <a:t>Underfinanced, 1,4 % GDP</a:t>
            </a:r>
          </a:p>
          <a:p>
            <a:r>
              <a:rPr lang="en-US" dirty="0"/>
              <a:t>NATO strongly supported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40768"/>
            <a:ext cx="3242753" cy="47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436096" y="1196752"/>
            <a:ext cx="1152128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950831" y="1607736"/>
            <a:ext cx="1736536" cy="1852991"/>
          </a:xfrm>
          <a:custGeom>
            <a:avLst/>
            <a:gdLst>
              <a:gd name="connsiteX0" fmla="*/ 1605907 w 1736536"/>
              <a:gd name="connsiteY0" fmla="*/ 0 h 1852991"/>
              <a:gd name="connsiteX1" fmla="*/ 1585811 w 1736536"/>
              <a:gd name="connsiteY1" fmla="*/ 351693 h 1852991"/>
              <a:gd name="connsiteX2" fmla="*/ 1404940 w 1736536"/>
              <a:gd name="connsiteY2" fmla="*/ 753627 h 1852991"/>
              <a:gd name="connsiteX3" fmla="*/ 530734 w 1736536"/>
              <a:gd name="connsiteY3" fmla="*/ 854110 h 1852991"/>
              <a:gd name="connsiteX4" fmla="*/ 8220 w 1736536"/>
              <a:gd name="connsiteY4" fmla="*/ 1105319 h 1852991"/>
              <a:gd name="connsiteX5" fmla="*/ 279525 w 1736536"/>
              <a:gd name="connsiteY5" fmla="*/ 1647930 h 1852991"/>
              <a:gd name="connsiteX6" fmla="*/ 1153732 w 1736536"/>
              <a:gd name="connsiteY6" fmla="*/ 1838849 h 1852991"/>
              <a:gd name="connsiteX7" fmla="*/ 1736536 w 1736536"/>
              <a:gd name="connsiteY7" fmla="*/ 1838849 h 1852991"/>
              <a:gd name="connsiteX8" fmla="*/ 1736536 w 1736536"/>
              <a:gd name="connsiteY8" fmla="*/ 1838849 h 185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6536" h="1852991">
                <a:moveTo>
                  <a:pt x="1605907" y="0"/>
                </a:moveTo>
                <a:cubicBezTo>
                  <a:pt x="1612606" y="113044"/>
                  <a:pt x="1619305" y="226089"/>
                  <a:pt x="1585811" y="351693"/>
                </a:cubicBezTo>
                <a:cubicBezTo>
                  <a:pt x="1552317" y="477297"/>
                  <a:pt x="1580786" y="669891"/>
                  <a:pt x="1404940" y="753627"/>
                </a:cubicBezTo>
                <a:cubicBezTo>
                  <a:pt x="1229094" y="837363"/>
                  <a:pt x="763521" y="795495"/>
                  <a:pt x="530734" y="854110"/>
                </a:cubicBezTo>
                <a:cubicBezTo>
                  <a:pt x="297947" y="912725"/>
                  <a:pt x="50088" y="973016"/>
                  <a:pt x="8220" y="1105319"/>
                </a:cubicBezTo>
                <a:cubicBezTo>
                  <a:pt x="-33648" y="1237622"/>
                  <a:pt x="88606" y="1525675"/>
                  <a:pt x="279525" y="1647930"/>
                </a:cubicBezTo>
                <a:cubicBezTo>
                  <a:pt x="470444" y="1770185"/>
                  <a:pt x="910897" y="1807029"/>
                  <a:pt x="1153732" y="1838849"/>
                </a:cubicBezTo>
                <a:cubicBezTo>
                  <a:pt x="1396567" y="1870669"/>
                  <a:pt x="1736536" y="1838849"/>
                  <a:pt x="1736536" y="1838849"/>
                </a:cubicBezTo>
                <a:lnTo>
                  <a:pt x="1736536" y="1838849"/>
                </a:lnTo>
              </a:path>
            </a:pathLst>
          </a:custGeom>
          <a:noFill/>
          <a:ln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417" y="5229200"/>
            <a:ext cx="3720827" cy="146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5148064" y="6237312"/>
            <a:ext cx="288032" cy="2880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107890" y="3506875"/>
            <a:ext cx="559380" cy="2753248"/>
          </a:xfrm>
          <a:custGeom>
            <a:avLst/>
            <a:gdLst>
              <a:gd name="connsiteX0" fmla="*/ 257930 w 559380"/>
              <a:gd name="connsiteY0" fmla="*/ 2753248 h 2753248"/>
              <a:gd name="connsiteX1" fmla="*/ 428752 w 559380"/>
              <a:gd name="connsiteY1" fmla="*/ 2411604 h 2753248"/>
              <a:gd name="connsiteX2" fmla="*/ 529235 w 559380"/>
              <a:gd name="connsiteY2" fmla="*/ 2019718 h 2753248"/>
              <a:gd name="connsiteX3" fmla="*/ 499090 w 559380"/>
              <a:gd name="connsiteY3" fmla="*/ 1577591 h 2753248"/>
              <a:gd name="connsiteX4" fmla="*/ 267978 w 559380"/>
              <a:gd name="connsiteY4" fmla="*/ 673239 h 2753248"/>
              <a:gd name="connsiteX5" fmla="*/ 6721 w 559380"/>
              <a:gd name="connsiteY5" fmla="*/ 251209 h 2753248"/>
              <a:gd name="connsiteX6" fmla="*/ 559380 w 559380"/>
              <a:gd name="connsiteY6" fmla="*/ 0 h 2753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9380" h="2753248">
                <a:moveTo>
                  <a:pt x="257930" y="2753248"/>
                </a:moveTo>
                <a:cubicBezTo>
                  <a:pt x="320732" y="2643553"/>
                  <a:pt x="383535" y="2533859"/>
                  <a:pt x="428752" y="2411604"/>
                </a:cubicBezTo>
                <a:cubicBezTo>
                  <a:pt x="473970" y="2289349"/>
                  <a:pt x="517512" y="2158720"/>
                  <a:pt x="529235" y="2019718"/>
                </a:cubicBezTo>
                <a:cubicBezTo>
                  <a:pt x="540958" y="1880716"/>
                  <a:pt x="542633" y="1802004"/>
                  <a:pt x="499090" y="1577591"/>
                </a:cubicBezTo>
                <a:cubicBezTo>
                  <a:pt x="455547" y="1353178"/>
                  <a:pt x="350040" y="894303"/>
                  <a:pt x="267978" y="673239"/>
                </a:cubicBezTo>
                <a:cubicBezTo>
                  <a:pt x="185916" y="452175"/>
                  <a:pt x="-41846" y="363415"/>
                  <a:pt x="6721" y="251209"/>
                </a:cubicBezTo>
                <a:cubicBezTo>
                  <a:pt x="55288" y="139003"/>
                  <a:pt x="307334" y="69501"/>
                  <a:pt x="559380" y="0"/>
                </a:cubicBezTo>
              </a:path>
            </a:pathLst>
          </a:custGeom>
          <a:noFill/>
          <a:ln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950424" y="506946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</a:rPr>
              <a:t>2 %</a:t>
            </a:r>
          </a:p>
        </p:txBody>
      </p:sp>
    </p:spTree>
    <p:extLst>
      <p:ext uri="{BB962C8B-B14F-4D97-AF65-F5344CB8AC3E}">
        <p14:creationId xmlns:p14="http://schemas.microsoft.com/office/powerpoint/2010/main" val="3939994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212 - Submarines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1" y="1196752"/>
            <a:ext cx="5509816" cy="494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52120" y="1535993"/>
            <a:ext cx="3310656" cy="3375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3 FEB 2017: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 err="1"/>
              <a:t>Thyssen</a:t>
            </a:r>
            <a:r>
              <a:rPr lang="en-GB" sz="3200" dirty="0"/>
              <a:t>-Krupp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4 Hulls 212 mod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3,5 BN €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9491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P-8 Poseidon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813176" cy="368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652120" y="1535993"/>
            <a:ext cx="3310656" cy="3375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25 NOV 2016: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Boeing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5 </a:t>
            </a:r>
            <a:r>
              <a:rPr lang="en-GB" sz="3200" dirty="0" err="1"/>
              <a:t>flymaskiner</a:t>
            </a:r>
            <a:endParaRPr lang="en-GB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3200" dirty="0"/>
              <a:t>1 BN €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86119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Intelligence </a:t>
            </a:r>
          </a:p>
        </p:txBody>
      </p:sp>
      <p:pic>
        <p:nvPicPr>
          <p:cNvPr id="1026" name="Picture 2" descr="http://img.nrk.no/img/52917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438400" cy="1314450"/>
          </a:xfrm>
          <a:prstGeom prst="rect">
            <a:avLst/>
          </a:prstGeom>
          <a:noFill/>
        </p:spPr>
      </p:pic>
      <p:pic>
        <p:nvPicPr>
          <p:cNvPr id="1028" name="Picture 4" descr="https://gfx.nrk.no/KW2e4LHPZ-fQ0pWAxU9VigA1zGxd-vhgopNIDKhMGIW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564904"/>
            <a:ext cx="3451523" cy="1951725"/>
          </a:xfrm>
          <a:prstGeom prst="rect">
            <a:avLst/>
          </a:prstGeom>
          <a:noFill/>
        </p:spPr>
      </p:pic>
      <p:pic>
        <p:nvPicPr>
          <p:cNvPr id="1030" name="Picture 6" descr="http://g.api.no/obscura/API/dynamic/r1/escenic/tr_1080_708_l_f/0000/archive/04879/vard__086_4879178a.jpg?chk=B3B5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25144"/>
            <a:ext cx="3456383" cy="2267710"/>
          </a:xfrm>
          <a:prstGeom prst="rect">
            <a:avLst/>
          </a:prstGeom>
          <a:noFill/>
        </p:spPr>
      </p:pic>
      <p:pic>
        <p:nvPicPr>
          <p:cNvPr id="1032" name="Picture 8" descr="http://img.nrk.no/img/52916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772816"/>
            <a:ext cx="4381500" cy="2533650"/>
          </a:xfrm>
          <a:prstGeom prst="rect">
            <a:avLst/>
          </a:prstGeom>
          <a:noFill/>
        </p:spPr>
      </p:pic>
      <p:pic>
        <p:nvPicPr>
          <p:cNvPr id="1034" name="Picture 10" descr="http://forsvaret.no/media/PubImages/Faus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5136" y="4534520"/>
            <a:ext cx="3489623" cy="1961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801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4" y="1628800"/>
            <a:ext cx="7524328" cy="423051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>
            <a:noAutofit/>
          </a:bodyPr>
          <a:lstStyle/>
          <a:p>
            <a:r>
              <a:rPr lang="en-GB" dirty="0" err="1"/>
              <a:t>Spørsmål</a:t>
            </a:r>
            <a:r>
              <a:rPr lang="en-GB" dirty="0"/>
              <a:t> – </a:t>
            </a:r>
            <a:br>
              <a:rPr lang="en-GB" dirty="0"/>
            </a:br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foring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vanning 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638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NATO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29 democratic and independent sovereign nations</a:t>
            </a:r>
          </a:p>
          <a:p>
            <a:r>
              <a:rPr lang="en-US" dirty="0"/>
              <a:t>22 nations members of both EU and NATO</a:t>
            </a:r>
          </a:p>
          <a:p>
            <a:r>
              <a:rPr lang="en-US" dirty="0"/>
              <a:t>Most successful Alliance in history</a:t>
            </a:r>
          </a:p>
          <a:p>
            <a:r>
              <a:rPr lang="en-US" dirty="0"/>
              <a:t>Purpose is to defend common values and individual integrity</a:t>
            </a:r>
          </a:p>
          <a:p>
            <a:r>
              <a:rPr lang="en-US" dirty="0"/>
              <a:t>Political as well as military organization</a:t>
            </a:r>
          </a:p>
          <a:p>
            <a:r>
              <a:rPr lang="en-US" dirty="0"/>
              <a:t>Have faced and is facing a variety of challenges</a:t>
            </a:r>
          </a:p>
        </p:txBody>
      </p:sp>
    </p:spTree>
    <p:extLst>
      <p:ext uri="{BB962C8B-B14F-4D97-AF65-F5344CB8AC3E}">
        <p14:creationId xmlns:p14="http://schemas.microsoft.com/office/powerpoint/2010/main" val="4182690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dirty="0"/>
              <a:t>NATO is changing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1" y="1490044"/>
            <a:ext cx="7812359" cy="4525963"/>
          </a:xfrm>
        </p:spPr>
        <p:txBody>
          <a:bodyPr/>
          <a:lstStyle/>
          <a:p>
            <a:r>
              <a:rPr lang="en-US" dirty="0"/>
              <a:t>East: Russia is considered a threat</a:t>
            </a:r>
          </a:p>
          <a:p>
            <a:pPr lvl="1"/>
            <a:r>
              <a:rPr lang="en-US" i="1" dirty="0"/>
              <a:t>I just met with Foreign Minister Lavrov and […] I re-stated the very strong NATO position on the illegal annexation of Crimea …. 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Southeast: ISIL/Daesh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South: Uncontrolled </a:t>
            </a:r>
            <a:br>
              <a:rPr lang="en-US" sz="2800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migration</a:t>
            </a: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360°: Farther afield ….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17032"/>
            <a:ext cx="3960440" cy="227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833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/>
          <a:lstStyle/>
          <a:p>
            <a:r>
              <a:rPr lang="en-GB" dirty="0"/>
              <a:t>NATO and the high North</a:t>
            </a:r>
          </a:p>
        </p:txBody>
      </p:sp>
      <p:pic>
        <p:nvPicPr>
          <p:cNvPr id="3074" name="Picture 2" descr="http://1.bp.blogspot.com/-Nr94kY9UM98/U_8at0ayOHI/AAAAAAAAcRY/AB2RoC4FP1w/s1600/cQy4JL2PK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9235"/>
            <a:ext cx="3384376" cy="2269325"/>
          </a:xfrm>
          <a:prstGeom prst="rect">
            <a:avLst/>
          </a:prstGeom>
          <a:noFill/>
        </p:spPr>
      </p:pic>
      <p:pic>
        <p:nvPicPr>
          <p:cNvPr id="3076" name="Picture 4" descr="https://media.guim.co.uk/dbb9bf4526500927b33b4d9a43864b543a5b195f/0_66_3072_1845/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9089" y="3789040"/>
            <a:ext cx="3374182" cy="2028355"/>
          </a:xfrm>
          <a:prstGeom prst="rect">
            <a:avLst/>
          </a:prstGeom>
          <a:noFill/>
        </p:spPr>
      </p:pic>
      <p:pic>
        <p:nvPicPr>
          <p:cNvPr id="3078" name="Picture 6" descr="http://www.aljazeera.com/mritems/Images/2015/4/14/5eb4cf8b409f4b889177f3dc98d1637d_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796884"/>
            <a:ext cx="3574156" cy="2008380"/>
          </a:xfrm>
          <a:prstGeom prst="rect">
            <a:avLst/>
          </a:prstGeom>
          <a:noFill/>
        </p:spPr>
      </p:pic>
      <p:sp>
        <p:nvSpPr>
          <p:cNvPr id="8" name="Pil høyre 7"/>
          <p:cNvSpPr/>
          <p:nvPr/>
        </p:nvSpPr>
        <p:spPr>
          <a:xfrm rot="2779075">
            <a:off x="3027921" y="2418239"/>
            <a:ext cx="2511265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80" name="Picture 8" descr="http://ivn.us/wp-content/uploads/2013/12/will-arctic-circle-build-u-s-russian-tensions-25972.jpg?448a9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980728"/>
            <a:ext cx="3096344" cy="2041293"/>
          </a:xfrm>
          <a:prstGeom prst="rect">
            <a:avLst/>
          </a:prstGeom>
          <a:noFill/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483244" y="2864660"/>
            <a:ext cx="2864620" cy="775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i="1" dirty="0"/>
              <a:t>Room for one more?</a:t>
            </a:r>
          </a:p>
        </p:txBody>
      </p:sp>
    </p:spTree>
    <p:extLst>
      <p:ext uri="{BB962C8B-B14F-4D97-AF65-F5344CB8AC3E}">
        <p14:creationId xmlns:p14="http://schemas.microsoft.com/office/powerpoint/2010/main" val="2734008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statkart.no/Documents/Kart/Grenser/Norgesmaritimegrenserogarealer_n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060848"/>
            <a:ext cx="3255429" cy="385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7925" y="302018"/>
            <a:ext cx="8229600" cy="1143000"/>
          </a:xfrm>
        </p:spPr>
        <p:txBody>
          <a:bodyPr>
            <a:noAutofit/>
          </a:bodyPr>
          <a:lstStyle/>
          <a:p>
            <a:r>
              <a:rPr lang="en-US" sz="4000" dirty="0"/>
              <a:t>Norway –</a:t>
            </a:r>
            <a:br>
              <a:rPr lang="en-US" sz="4000" dirty="0"/>
            </a:br>
            <a:r>
              <a:rPr lang="en-US" sz="4000" dirty="0"/>
              <a:t>Six times more water than land</a:t>
            </a:r>
          </a:p>
        </p:txBody>
      </p:sp>
      <p:sp>
        <p:nvSpPr>
          <p:cNvPr id="2" name="AutoShape 2" descr="Image result for kystvakten fartø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kystvakten fartø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317" y="2060848"/>
            <a:ext cx="4678041" cy="262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5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 Maritime Nation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i="1" dirty="0"/>
              <a:t>“</a:t>
            </a:r>
            <a:r>
              <a:rPr lang="nb-NO" i="1" dirty="0"/>
              <a:t>Praktisk talt alt vi lever av i dette landet er enten under havet, i havet eller oppå havet – olje/gass, fisk/sjømat og shipping og maritime tjenester.</a:t>
            </a:r>
            <a:r>
              <a:rPr lang="nb-NO" dirty="0"/>
              <a:t>” </a:t>
            </a:r>
          </a:p>
          <a:p>
            <a:pPr lvl="3"/>
            <a:r>
              <a:rPr lang="nb-NO" sz="1400" dirty="0"/>
              <a:t>Espen Barth Eide: Hva er Norges utenrikspolitiske interesser? </a:t>
            </a:r>
            <a:r>
              <a:rPr lang="en-US" sz="1400" dirty="0" err="1"/>
              <a:t>Det</a:t>
            </a:r>
            <a:r>
              <a:rPr lang="en-US" sz="1400" dirty="0"/>
              <a:t> </a:t>
            </a:r>
            <a:r>
              <a:rPr lang="en-US" sz="1400" dirty="0" err="1"/>
              <a:t>Akademiske</a:t>
            </a:r>
            <a:r>
              <a:rPr lang="en-US" sz="1400" dirty="0"/>
              <a:t> </a:t>
            </a:r>
            <a:r>
              <a:rPr lang="en-US" sz="1400" dirty="0" err="1"/>
              <a:t>Kvarter</a:t>
            </a:r>
            <a:r>
              <a:rPr lang="en-US" sz="1400" dirty="0"/>
              <a:t>, Bergen 13. mars 2013 </a:t>
            </a:r>
            <a:r>
              <a:rPr lang="en-US" sz="1400" i="1" dirty="0"/>
              <a:t>.</a:t>
            </a:r>
          </a:p>
          <a:p>
            <a:r>
              <a:rPr lang="nb-NO" altLang="en-US" dirty="0"/>
              <a:t>Norway’s periphery is its </a:t>
            </a:r>
            <a:br>
              <a:rPr lang="nb-NO" altLang="en-US" dirty="0"/>
            </a:br>
            <a:r>
              <a:rPr lang="nb-NO" altLang="en-US" dirty="0"/>
              <a:t>economic centre – and hence</a:t>
            </a:r>
            <a:br>
              <a:rPr lang="nb-NO" altLang="en-US" dirty="0"/>
            </a:br>
            <a:r>
              <a:rPr lang="nb-NO" altLang="en-US" dirty="0"/>
              <a:t>vunerable</a:t>
            </a:r>
          </a:p>
          <a:p>
            <a:pPr lvl="1" algn="r"/>
            <a:endParaRPr lang="nb-NO" alt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36" y="443711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12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050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en-GB" dirty="0"/>
              <a:t>A central periphery ?</a:t>
            </a:r>
          </a:p>
        </p:txBody>
      </p:sp>
      <p:pic>
        <p:nvPicPr>
          <p:cNvPr id="26627" name="Picture 205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7475" y="1752600"/>
            <a:ext cx="4911725" cy="3448050"/>
          </a:xfrm>
          <a:noFill/>
        </p:spPr>
      </p:pic>
      <p:sp>
        <p:nvSpPr>
          <p:cNvPr id="26628" name="Rectangle 2055"/>
          <p:cNvSpPr>
            <a:spLocks noChangeArrowheads="1"/>
          </p:cNvSpPr>
          <p:nvPr/>
        </p:nvSpPr>
        <p:spPr bwMode="auto">
          <a:xfrm>
            <a:off x="0" y="1484313"/>
            <a:ext cx="370790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3200" dirty="0"/>
              <a:t>Economically, the periphery is the key area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3200" dirty="0"/>
              <a:t>... but vulnerable 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3200" dirty="0"/>
              <a:t>The ocean is a highway and not a defensive feature</a:t>
            </a:r>
          </a:p>
        </p:txBody>
      </p:sp>
      <p:sp>
        <p:nvSpPr>
          <p:cNvPr id="26629" name="Freeform 2057"/>
          <p:cNvSpPr>
            <a:spLocks/>
          </p:cNvSpPr>
          <p:nvPr/>
        </p:nvSpPr>
        <p:spPr bwMode="auto">
          <a:xfrm>
            <a:off x="5337175" y="3949700"/>
            <a:ext cx="495300" cy="1219200"/>
          </a:xfrm>
          <a:custGeom>
            <a:avLst/>
            <a:gdLst>
              <a:gd name="T0" fmla="*/ 2147483647 w 312"/>
              <a:gd name="T1" fmla="*/ 2147483647 h 768"/>
              <a:gd name="T2" fmla="*/ 2147483647 w 312"/>
              <a:gd name="T3" fmla="*/ 2147483647 h 768"/>
              <a:gd name="T4" fmla="*/ 2147483647 w 312"/>
              <a:gd name="T5" fmla="*/ 2147483647 h 768"/>
              <a:gd name="T6" fmla="*/ 2147483647 w 312"/>
              <a:gd name="T7" fmla="*/ 2147483647 h 768"/>
              <a:gd name="T8" fmla="*/ 2147483647 w 312"/>
              <a:gd name="T9" fmla="*/ 2147483647 h 768"/>
              <a:gd name="T10" fmla="*/ 2147483647 w 312"/>
              <a:gd name="T11" fmla="*/ 2147483647 h 768"/>
              <a:gd name="T12" fmla="*/ 2147483647 w 312"/>
              <a:gd name="T13" fmla="*/ 2147483647 h 768"/>
              <a:gd name="T14" fmla="*/ 2147483647 w 312"/>
              <a:gd name="T15" fmla="*/ 2147483647 h 768"/>
              <a:gd name="T16" fmla="*/ 2147483647 w 312"/>
              <a:gd name="T17" fmla="*/ 2147483647 h 768"/>
              <a:gd name="T18" fmla="*/ 2147483647 w 312"/>
              <a:gd name="T19" fmla="*/ 2147483647 h 768"/>
              <a:gd name="T20" fmla="*/ 2147483647 w 312"/>
              <a:gd name="T21" fmla="*/ 2147483647 h 768"/>
              <a:gd name="T22" fmla="*/ 2147483647 w 312"/>
              <a:gd name="T23" fmla="*/ 2147483647 h 76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12"/>
              <a:gd name="T37" fmla="*/ 0 h 768"/>
              <a:gd name="T38" fmla="*/ 312 w 312"/>
              <a:gd name="T39" fmla="*/ 768 h 76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12" h="768">
                <a:moveTo>
                  <a:pt x="264" y="56"/>
                </a:moveTo>
                <a:cubicBezTo>
                  <a:pt x="304" y="80"/>
                  <a:pt x="312" y="104"/>
                  <a:pt x="312" y="152"/>
                </a:cubicBezTo>
                <a:cubicBezTo>
                  <a:pt x="312" y="200"/>
                  <a:pt x="264" y="296"/>
                  <a:pt x="264" y="344"/>
                </a:cubicBezTo>
                <a:cubicBezTo>
                  <a:pt x="264" y="392"/>
                  <a:pt x="312" y="408"/>
                  <a:pt x="312" y="440"/>
                </a:cubicBezTo>
                <a:cubicBezTo>
                  <a:pt x="312" y="472"/>
                  <a:pt x="288" y="488"/>
                  <a:pt x="264" y="536"/>
                </a:cubicBezTo>
                <a:cubicBezTo>
                  <a:pt x="240" y="584"/>
                  <a:pt x="208" y="696"/>
                  <a:pt x="168" y="728"/>
                </a:cubicBezTo>
                <a:cubicBezTo>
                  <a:pt x="128" y="760"/>
                  <a:pt x="48" y="768"/>
                  <a:pt x="24" y="728"/>
                </a:cubicBezTo>
                <a:cubicBezTo>
                  <a:pt x="0" y="688"/>
                  <a:pt x="16" y="560"/>
                  <a:pt x="24" y="488"/>
                </a:cubicBezTo>
                <a:cubicBezTo>
                  <a:pt x="32" y="416"/>
                  <a:pt x="72" y="360"/>
                  <a:pt x="72" y="296"/>
                </a:cubicBezTo>
                <a:cubicBezTo>
                  <a:pt x="72" y="232"/>
                  <a:pt x="24" y="152"/>
                  <a:pt x="24" y="104"/>
                </a:cubicBezTo>
                <a:cubicBezTo>
                  <a:pt x="24" y="56"/>
                  <a:pt x="32" y="16"/>
                  <a:pt x="72" y="8"/>
                </a:cubicBezTo>
                <a:cubicBezTo>
                  <a:pt x="112" y="0"/>
                  <a:pt x="224" y="32"/>
                  <a:pt x="264" y="56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0" name="Freeform 2058"/>
          <p:cNvSpPr>
            <a:spLocks/>
          </p:cNvSpPr>
          <p:nvPr/>
        </p:nvSpPr>
        <p:spPr bwMode="auto">
          <a:xfrm>
            <a:off x="6238875" y="1739900"/>
            <a:ext cx="1879600" cy="1498600"/>
          </a:xfrm>
          <a:custGeom>
            <a:avLst/>
            <a:gdLst>
              <a:gd name="T0" fmla="*/ 2147483647 w 1184"/>
              <a:gd name="T1" fmla="*/ 2147483647 h 944"/>
              <a:gd name="T2" fmla="*/ 2147483647 w 1184"/>
              <a:gd name="T3" fmla="*/ 2147483647 h 944"/>
              <a:gd name="T4" fmla="*/ 2147483647 w 1184"/>
              <a:gd name="T5" fmla="*/ 2147483647 h 944"/>
              <a:gd name="T6" fmla="*/ 2147483647 w 1184"/>
              <a:gd name="T7" fmla="*/ 2147483647 h 944"/>
              <a:gd name="T8" fmla="*/ 2147483647 w 1184"/>
              <a:gd name="T9" fmla="*/ 2147483647 h 944"/>
              <a:gd name="T10" fmla="*/ 2147483647 w 1184"/>
              <a:gd name="T11" fmla="*/ 2147483647 h 944"/>
              <a:gd name="T12" fmla="*/ 2147483647 w 1184"/>
              <a:gd name="T13" fmla="*/ 2147483647 h 944"/>
              <a:gd name="T14" fmla="*/ 2147483647 w 1184"/>
              <a:gd name="T15" fmla="*/ 2147483647 h 944"/>
              <a:gd name="T16" fmla="*/ 2147483647 w 1184"/>
              <a:gd name="T17" fmla="*/ 2147483647 h 944"/>
              <a:gd name="T18" fmla="*/ 2147483647 w 1184"/>
              <a:gd name="T19" fmla="*/ 2147483647 h 944"/>
              <a:gd name="T20" fmla="*/ 2147483647 w 1184"/>
              <a:gd name="T21" fmla="*/ 2147483647 h 944"/>
              <a:gd name="T22" fmla="*/ 2147483647 w 1184"/>
              <a:gd name="T23" fmla="*/ 2147483647 h 944"/>
              <a:gd name="T24" fmla="*/ 2147483647 w 1184"/>
              <a:gd name="T25" fmla="*/ 2147483647 h 944"/>
              <a:gd name="T26" fmla="*/ 2147483647 w 1184"/>
              <a:gd name="T27" fmla="*/ 2147483647 h 944"/>
              <a:gd name="T28" fmla="*/ 2147483647 w 1184"/>
              <a:gd name="T29" fmla="*/ 2147483647 h 944"/>
              <a:gd name="T30" fmla="*/ 2147483647 w 1184"/>
              <a:gd name="T31" fmla="*/ 2147483647 h 9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184"/>
              <a:gd name="T49" fmla="*/ 0 h 944"/>
              <a:gd name="T50" fmla="*/ 1184 w 1184"/>
              <a:gd name="T51" fmla="*/ 944 h 9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184" h="944">
                <a:moveTo>
                  <a:pt x="128" y="824"/>
                </a:moveTo>
                <a:cubicBezTo>
                  <a:pt x="160" y="768"/>
                  <a:pt x="176" y="640"/>
                  <a:pt x="224" y="584"/>
                </a:cubicBezTo>
                <a:cubicBezTo>
                  <a:pt x="272" y="528"/>
                  <a:pt x="352" y="528"/>
                  <a:pt x="416" y="488"/>
                </a:cubicBezTo>
                <a:cubicBezTo>
                  <a:pt x="480" y="448"/>
                  <a:pt x="544" y="360"/>
                  <a:pt x="608" y="344"/>
                </a:cubicBezTo>
                <a:cubicBezTo>
                  <a:pt x="672" y="328"/>
                  <a:pt x="728" y="384"/>
                  <a:pt x="800" y="392"/>
                </a:cubicBezTo>
                <a:cubicBezTo>
                  <a:pt x="872" y="400"/>
                  <a:pt x="976" y="440"/>
                  <a:pt x="1040" y="392"/>
                </a:cubicBezTo>
                <a:cubicBezTo>
                  <a:pt x="1104" y="344"/>
                  <a:pt x="1184" y="168"/>
                  <a:pt x="1184" y="104"/>
                </a:cubicBezTo>
                <a:cubicBezTo>
                  <a:pt x="1184" y="40"/>
                  <a:pt x="1120" y="16"/>
                  <a:pt x="1040" y="8"/>
                </a:cubicBezTo>
                <a:cubicBezTo>
                  <a:pt x="960" y="0"/>
                  <a:pt x="792" y="24"/>
                  <a:pt x="704" y="56"/>
                </a:cubicBezTo>
                <a:cubicBezTo>
                  <a:pt x="616" y="88"/>
                  <a:pt x="576" y="176"/>
                  <a:pt x="512" y="200"/>
                </a:cubicBezTo>
                <a:cubicBezTo>
                  <a:pt x="448" y="224"/>
                  <a:pt x="360" y="176"/>
                  <a:pt x="320" y="200"/>
                </a:cubicBezTo>
                <a:cubicBezTo>
                  <a:pt x="280" y="224"/>
                  <a:pt x="288" y="296"/>
                  <a:pt x="272" y="344"/>
                </a:cubicBezTo>
                <a:cubicBezTo>
                  <a:pt x="256" y="392"/>
                  <a:pt x="264" y="432"/>
                  <a:pt x="224" y="488"/>
                </a:cubicBezTo>
                <a:cubicBezTo>
                  <a:pt x="184" y="544"/>
                  <a:pt x="64" y="608"/>
                  <a:pt x="32" y="680"/>
                </a:cubicBezTo>
                <a:cubicBezTo>
                  <a:pt x="0" y="752"/>
                  <a:pt x="16" y="896"/>
                  <a:pt x="32" y="920"/>
                </a:cubicBezTo>
                <a:cubicBezTo>
                  <a:pt x="48" y="944"/>
                  <a:pt x="96" y="880"/>
                  <a:pt x="128" y="824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1" name="Freeform 2059"/>
          <p:cNvSpPr>
            <a:spLocks/>
          </p:cNvSpPr>
          <p:nvPr/>
        </p:nvSpPr>
        <p:spPr bwMode="auto">
          <a:xfrm>
            <a:off x="5984875" y="3416300"/>
            <a:ext cx="342900" cy="330200"/>
          </a:xfrm>
          <a:custGeom>
            <a:avLst/>
            <a:gdLst>
              <a:gd name="T0" fmla="*/ 2147483647 w 216"/>
              <a:gd name="T1" fmla="*/ 2147483647 h 208"/>
              <a:gd name="T2" fmla="*/ 2147483647 w 216"/>
              <a:gd name="T3" fmla="*/ 2147483647 h 208"/>
              <a:gd name="T4" fmla="*/ 2147483647 w 216"/>
              <a:gd name="T5" fmla="*/ 2147483647 h 208"/>
              <a:gd name="T6" fmla="*/ 2147483647 w 216"/>
              <a:gd name="T7" fmla="*/ 2147483647 h 208"/>
              <a:gd name="T8" fmla="*/ 0 w 216"/>
              <a:gd name="T9" fmla="*/ 2147483647 h 208"/>
              <a:gd name="T10" fmla="*/ 2147483647 w 216"/>
              <a:gd name="T11" fmla="*/ 2147483647 h 2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"/>
              <a:gd name="T19" fmla="*/ 0 h 208"/>
              <a:gd name="T20" fmla="*/ 216 w 216"/>
              <a:gd name="T21" fmla="*/ 208 h 20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" h="208">
                <a:moveTo>
                  <a:pt x="48" y="200"/>
                </a:moveTo>
                <a:cubicBezTo>
                  <a:pt x="80" y="192"/>
                  <a:pt x="168" y="136"/>
                  <a:pt x="192" y="104"/>
                </a:cubicBezTo>
                <a:cubicBezTo>
                  <a:pt x="216" y="72"/>
                  <a:pt x="216" y="16"/>
                  <a:pt x="192" y="8"/>
                </a:cubicBezTo>
                <a:cubicBezTo>
                  <a:pt x="168" y="0"/>
                  <a:pt x="80" y="32"/>
                  <a:pt x="48" y="56"/>
                </a:cubicBezTo>
                <a:cubicBezTo>
                  <a:pt x="16" y="80"/>
                  <a:pt x="0" y="128"/>
                  <a:pt x="0" y="152"/>
                </a:cubicBezTo>
                <a:cubicBezTo>
                  <a:pt x="0" y="176"/>
                  <a:pt x="16" y="208"/>
                  <a:pt x="48" y="200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2" name="Freeform 2060"/>
          <p:cNvSpPr>
            <a:spLocks/>
          </p:cNvSpPr>
          <p:nvPr/>
        </p:nvSpPr>
        <p:spPr bwMode="auto">
          <a:xfrm>
            <a:off x="6099175" y="4241800"/>
            <a:ext cx="304800" cy="495300"/>
          </a:xfrm>
          <a:custGeom>
            <a:avLst/>
            <a:gdLst>
              <a:gd name="T0" fmla="*/ 2147483647 w 192"/>
              <a:gd name="T1" fmla="*/ 2147483647 h 312"/>
              <a:gd name="T2" fmla="*/ 2147483647 w 192"/>
              <a:gd name="T3" fmla="*/ 2147483647 h 312"/>
              <a:gd name="T4" fmla="*/ 2147483647 w 192"/>
              <a:gd name="T5" fmla="*/ 2147483647 h 312"/>
              <a:gd name="T6" fmla="*/ 2147483647 w 192"/>
              <a:gd name="T7" fmla="*/ 2147483647 h 312"/>
              <a:gd name="T8" fmla="*/ 2147483647 w 192"/>
              <a:gd name="T9" fmla="*/ 2147483647 h 312"/>
              <a:gd name="T10" fmla="*/ 2147483647 w 192"/>
              <a:gd name="T11" fmla="*/ 2147483647 h 312"/>
              <a:gd name="T12" fmla="*/ 2147483647 w 192"/>
              <a:gd name="T13" fmla="*/ 2147483647 h 31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92"/>
              <a:gd name="T22" fmla="*/ 0 h 312"/>
              <a:gd name="T23" fmla="*/ 192 w 192"/>
              <a:gd name="T24" fmla="*/ 312 h 31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92" h="312">
                <a:moveTo>
                  <a:pt x="24" y="208"/>
                </a:moveTo>
                <a:cubicBezTo>
                  <a:pt x="8" y="168"/>
                  <a:pt x="0" y="96"/>
                  <a:pt x="24" y="64"/>
                </a:cubicBezTo>
                <a:cubicBezTo>
                  <a:pt x="48" y="32"/>
                  <a:pt x="144" y="0"/>
                  <a:pt x="168" y="16"/>
                </a:cubicBezTo>
                <a:cubicBezTo>
                  <a:pt x="192" y="32"/>
                  <a:pt x="176" y="120"/>
                  <a:pt x="168" y="160"/>
                </a:cubicBezTo>
                <a:cubicBezTo>
                  <a:pt x="160" y="200"/>
                  <a:pt x="128" y="232"/>
                  <a:pt x="120" y="256"/>
                </a:cubicBezTo>
                <a:cubicBezTo>
                  <a:pt x="112" y="280"/>
                  <a:pt x="136" y="312"/>
                  <a:pt x="120" y="304"/>
                </a:cubicBezTo>
                <a:cubicBezTo>
                  <a:pt x="104" y="296"/>
                  <a:pt x="40" y="248"/>
                  <a:pt x="24" y="208"/>
                </a:cubicBezTo>
                <a:close/>
              </a:path>
            </a:pathLst>
          </a:cu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633" name="Rectangle 2061"/>
          <p:cNvSpPr>
            <a:spLocks noChangeArrowheads="1"/>
          </p:cNvSpPr>
          <p:nvPr/>
        </p:nvSpPr>
        <p:spPr bwMode="auto">
          <a:xfrm>
            <a:off x="3960441" y="5300663"/>
            <a:ext cx="53640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GB" sz="2800" dirty="0"/>
              <a:t>   More than 40 % of export value originates from West Norway</a:t>
            </a:r>
          </a:p>
        </p:txBody>
      </p:sp>
      <p:sp>
        <p:nvSpPr>
          <p:cNvPr id="26634" name="Freeform 2062"/>
          <p:cNvSpPr>
            <a:spLocks/>
          </p:cNvSpPr>
          <p:nvPr/>
        </p:nvSpPr>
        <p:spPr bwMode="auto">
          <a:xfrm>
            <a:off x="3736975" y="4229100"/>
            <a:ext cx="1866900" cy="1358900"/>
          </a:xfrm>
          <a:custGeom>
            <a:avLst/>
            <a:gdLst>
              <a:gd name="T0" fmla="*/ 2147483647 w 1176"/>
              <a:gd name="T1" fmla="*/ 2147483647 h 856"/>
              <a:gd name="T2" fmla="*/ 2147483647 w 1176"/>
              <a:gd name="T3" fmla="*/ 2147483647 h 856"/>
              <a:gd name="T4" fmla="*/ 2147483647 w 1176"/>
              <a:gd name="T5" fmla="*/ 2147483647 h 856"/>
              <a:gd name="T6" fmla="*/ 2147483647 w 1176"/>
              <a:gd name="T7" fmla="*/ 2147483647 h 856"/>
              <a:gd name="T8" fmla="*/ 2147483647 w 1176"/>
              <a:gd name="T9" fmla="*/ 2147483647 h 856"/>
              <a:gd name="T10" fmla="*/ 2147483647 w 1176"/>
              <a:gd name="T11" fmla="*/ 2147483647 h 856"/>
              <a:gd name="T12" fmla="*/ 2147483647 w 1176"/>
              <a:gd name="T13" fmla="*/ 2147483647 h 85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76"/>
              <a:gd name="T22" fmla="*/ 0 h 856"/>
              <a:gd name="T23" fmla="*/ 1176 w 1176"/>
              <a:gd name="T24" fmla="*/ 856 h 85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76" h="856">
                <a:moveTo>
                  <a:pt x="264" y="840"/>
                </a:moveTo>
                <a:cubicBezTo>
                  <a:pt x="212" y="848"/>
                  <a:pt x="160" y="856"/>
                  <a:pt x="120" y="840"/>
                </a:cubicBezTo>
                <a:cubicBezTo>
                  <a:pt x="80" y="824"/>
                  <a:pt x="32" y="800"/>
                  <a:pt x="24" y="744"/>
                </a:cubicBezTo>
                <a:cubicBezTo>
                  <a:pt x="16" y="688"/>
                  <a:pt x="0" y="608"/>
                  <a:pt x="72" y="504"/>
                </a:cubicBezTo>
                <a:cubicBezTo>
                  <a:pt x="144" y="400"/>
                  <a:pt x="328" y="200"/>
                  <a:pt x="456" y="120"/>
                </a:cubicBezTo>
                <a:cubicBezTo>
                  <a:pt x="584" y="40"/>
                  <a:pt x="720" y="0"/>
                  <a:pt x="840" y="24"/>
                </a:cubicBezTo>
                <a:cubicBezTo>
                  <a:pt x="960" y="48"/>
                  <a:pt x="1068" y="156"/>
                  <a:pt x="1176" y="264"/>
                </a:cubicBezTo>
              </a:path>
            </a:pathLst>
          </a:custGeom>
          <a:noFill/>
          <a:ln w="38100" cmpd="sng">
            <a:solidFill>
              <a:srgbClr val="000099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98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2373</TotalTime>
  <Words>969</Words>
  <Application>Microsoft Office PowerPoint</Application>
  <PresentationFormat>Skjermfremvisning (4:3)</PresentationFormat>
  <Paragraphs>172</Paragraphs>
  <Slides>37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37</vt:i4>
      </vt:variant>
    </vt:vector>
  </HeadingPairs>
  <TitlesOfParts>
    <vt:vector size="38" baseType="lpstr">
      <vt:lpstr>Office Theme</vt:lpstr>
      <vt:lpstr>NATO/Norge og Russland med fokus på Nordområdene  14. september 2017</vt:lpstr>
      <vt:lpstr>Agenda</vt:lpstr>
      <vt:lpstr>NATO Treaty Article 5</vt:lpstr>
      <vt:lpstr>NATO in a Nutshell</vt:lpstr>
      <vt:lpstr>NATO is changing</vt:lpstr>
      <vt:lpstr>NATO and the high North</vt:lpstr>
      <vt:lpstr>Norway – Six times more water than land</vt:lpstr>
      <vt:lpstr>A Maritime Nation ...</vt:lpstr>
      <vt:lpstr>A central periphery ?</vt:lpstr>
      <vt:lpstr>27th April 2010 – The signing of the Barents agreement</vt:lpstr>
      <vt:lpstr>After about 40 years…..</vt:lpstr>
      <vt:lpstr>Oil and Gas</vt:lpstr>
      <vt:lpstr>More gas exported - every year</vt:lpstr>
      <vt:lpstr>Fisheries</vt:lpstr>
      <vt:lpstr>Merchant Navy</vt:lpstr>
      <vt:lpstr>Maritime Services</vt:lpstr>
      <vt:lpstr>High North</vt:lpstr>
      <vt:lpstr>PowerPoint-presentasjon</vt:lpstr>
      <vt:lpstr>PowerPoint-presentasjon</vt:lpstr>
      <vt:lpstr>Northeast Passage</vt:lpstr>
      <vt:lpstr>Northwest Passage? Not ...</vt:lpstr>
      <vt:lpstr>Other arctic factors</vt:lpstr>
      <vt:lpstr>PowerPoint-presentasjon</vt:lpstr>
      <vt:lpstr>UNCLOS</vt:lpstr>
      <vt:lpstr>PowerPoint-presentasjon</vt:lpstr>
      <vt:lpstr>PowerPoint-presentasjon</vt:lpstr>
      <vt:lpstr>Russia - The Big Picture</vt:lpstr>
      <vt:lpstr>Russian Military Capabilities</vt:lpstr>
      <vt:lpstr>KTG</vt:lpstr>
      <vt:lpstr>Militarization of  the Arctic</vt:lpstr>
      <vt:lpstr>PowerPoint-presentasjon</vt:lpstr>
      <vt:lpstr>East: NATO Responses</vt:lpstr>
      <vt:lpstr>NOR Defense key factors</vt:lpstr>
      <vt:lpstr>212 - Submarines</vt:lpstr>
      <vt:lpstr>P-8 Poseidon</vt:lpstr>
      <vt:lpstr>Intelligence </vt:lpstr>
      <vt:lpstr>Spørsmål –  før foring og vanning ….</vt:lpstr>
    </vt:vector>
  </TitlesOfParts>
  <Company>JWC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JWC CG SPECADV Helseth, Hans OF-6</dc:creator>
  <cp:lastModifiedBy>Administrator</cp:lastModifiedBy>
  <cp:revision>85</cp:revision>
  <cp:lastPrinted>2017-06-12T09:02:14Z</cp:lastPrinted>
  <dcterms:created xsi:type="dcterms:W3CDTF">2016-01-27T13:22:38Z</dcterms:created>
  <dcterms:modified xsi:type="dcterms:W3CDTF">2017-09-21T14:23:32Z</dcterms:modified>
</cp:coreProperties>
</file>